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90" r:id="rId3"/>
    <p:sldId id="286" r:id="rId4"/>
    <p:sldId id="257" r:id="rId5"/>
    <p:sldId id="279" r:id="rId6"/>
    <p:sldId id="261" r:id="rId7"/>
    <p:sldId id="287" r:id="rId8"/>
    <p:sldId id="262" r:id="rId9"/>
    <p:sldId id="263" r:id="rId10"/>
    <p:sldId id="276" r:id="rId11"/>
    <p:sldId id="269" r:id="rId12"/>
    <p:sldId id="270" r:id="rId13"/>
    <p:sldId id="271" r:id="rId14"/>
    <p:sldId id="272" r:id="rId15"/>
    <p:sldId id="273" r:id="rId16"/>
    <p:sldId id="275" r:id="rId17"/>
    <p:sldId id="277" r:id="rId18"/>
    <p:sldId id="280" r:id="rId19"/>
    <p:sldId id="264" r:id="rId20"/>
    <p:sldId id="274" r:id="rId21"/>
    <p:sldId id="285" r:id="rId22"/>
    <p:sldId id="288" r:id="rId23"/>
    <p:sldId id="289" r:id="rId24"/>
    <p:sldId id="281" r:id="rId25"/>
    <p:sldId id="278" r:id="rId26"/>
    <p:sldId id="282" r:id="rId27"/>
    <p:sldId id="265" r:id="rId28"/>
    <p:sldId id="283" r:id="rId29"/>
    <p:sldId id="266" r:id="rId30"/>
    <p:sldId id="284" r:id="rId31"/>
    <p:sldId id="268" r:id="rId32"/>
    <p:sldId id="267" r:id="rId33"/>
    <p:sldId id="259" r:id="rId34"/>
    <p:sldId id="260"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9" d="100"/>
          <a:sy n="79" d="100"/>
        </p:scale>
        <p:origin x="79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129C6-ED49-4611-B297-E52C3181222B}"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ES"/>
        </a:p>
      </dgm:t>
    </dgm:pt>
    <dgm:pt modelId="{2AFE0EE4-F949-4433-BDE9-EB79255907A7}">
      <dgm:prSet phldrT="[Texto]"/>
      <dgm:spPr/>
      <dgm:t>
        <a:bodyPr/>
        <a:lstStyle/>
        <a:p>
          <a:r>
            <a:rPr lang="es-ES"/>
            <a:t>yo</a:t>
          </a:r>
        </a:p>
      </dgm:t>
    </dgm:pt>
    <dgm:pt modelId="{A0DBB0A1-B524-4184-B638-45FF7C5CAC57}" type="parTrans" cxnId="{8CE4C504-D58A-4C18-9760-563EC81EE744}">
      <dgm:prSet/>
      <dgm:spPr/>
      <dgm:t>
        <a:bodyPr/>
        <a:lstStyle/>
        <a:p>
          <a:endParaRPr lang="es-ES"/>
        </a:p>
      </dgm:t>
    </dgm:pt>
    <dgm:pt modelId="{B7580D2A-488C-439E-9C3D-578B463AF6C5}" type="sibTrans" cxnId="{8CE4C504-D58A-4C18-9760-563EC81EE744}">
      <dgm:prSet/>
      <dgm:spPr/>
      <dgm:t>
        <a:bodyPr/>
        <a:lstStyle/>
        <a:p>
          <a:endParaRPr lang="es-ES"/>
        </a:p>
      </dgm:t>
    </dgm:pt>
    <dgm:pt modelId="{1C57B37C-576D-40DD-9A9C-052A6A9390C6}">
      <dgm:prSet phldrT="[Texto]"/>
      <dgm:spPr/>
      <dgm:t>
        <a:bodyPr/>
        <a:lstStyle/>
        <a:p>
          <a:r>
            <a:rPr lang="es-ES" dirty="0"/>
            <a:t>papá</a:t>
          </a:r>
        </a:p>
      </dgm:t>
    </dgm:pt>
    <dgm:pt modelId="{81061603-AC48-4BE0-9BFE-138534F32B3B}" type="parTrans" cxnId="{3B7B1ED9-0277-4162-BF22-A2708874D2F0}">
      <dgm:prSet/>
      <dgm:spPr/>
      <dgm:t>
        <a:bodyPr/>
        <a:lstStyle/>
        <a:p>
          <a:endParaRPr lang="es-ES"/>
        </a:p>
      </dgm:t>
    </dgm:pt>
    <dgm:pt modelId="{69D2D723-C2D7-43DD-B489-3AECB42D90C7}" type="sibTrans" cxnId="{3B7B1ED9-0277-4162-BF22-A2708874D2F0}">
      <dgm:prSet/>
      <dgm:spPr/>
      <dgm:t>
        <a:bodyPr/>
        <a:lstStyle/>
        <a:p>
          <a:endParaRPr lang="es-ES"/>
        </a:p>
      </dgm:t>
    </dgm:pt>
    <dgm:pt modelId="{C7A01763-E90E-4CAE-B243-2FEB3C2B2CDC}">
      <dgm:prSet phldrT="[Texto]"/>
      <dgm:spPr/>
      <dgm:t>
        <a:bodyPr/>
        <a:lstStyle/>
        <a:p>
          <a:r>
            <a:rPr lang="es-ES"/>
            <a:t>Luis</a:t>
          </a:r>
        </a:p>
      </dgm:t>
    </dgm:pt>
    <dgm:pt modelId="{4D627E5B-0CD5-43DB-BDA6-B88C9E5D5527}" type="parTrans" cxnId="{7A67FF93-3A8E-4069-88B4-5C7B233D8A2C}">
      <dgm:prSet/>
      <dgm:spPr/>
      <dgm:t>
        <a:bodyPr/>
        <a:lstStyle/>
        <a:p>
          <a:endParaRPr lang="es-ES"/>
        </a:p>
      </dgm:t>
    </dgm:pt>
    <dgm:pt modelId="{E4FCF4D3-A78B-4537-9D6D-3BAC80FAA761}" type="sibTrans" cxnId="{7A67FF93-3A8E-4069-88B4-5C7B233D8A2C}">
      <dgm:prSet/>
      <dgm:spPr/>
      <dgm:t>
        <a:bodyPr/>
        <a:lstStyle/>
        <a:p>
          <a:endParaRPr lang="es-ES"/>
        </a:p>
      </dgm:t>
    </dgm:pt>
    <dgm:pt modelId="{22EFB74F-E916-4967-822F-D62D18F5E2F9}">
      <dgm:prSet phldrT="[Texto]"/>
      <dgm:spPr/>
      <dgm:t>
        <a:bodyPr/>
        <a:lstStyle/>
        <a:p>
          <a:r>
            <a:rPr lang="es-ES"/>
            <a:t>Alicia</a:t>
          </a:r>
        </a:p>
      </dgm:t>
    </dgm:pt>
    <dgm:pt modelId="{9372FF9C-207C-441D-BE9E-8A875FC121F4}" type="parTrans" cxnId="{6708613A-0420-499C-9C1B-96378495F337}">
      <dgm:prSet/>
      <dgm:spPr/>
      <dgm:t>
        <a:bodyPr/>
        <a:lstStyle/>
        <a:p>
          <a:endParaRPr lang="es-ES"/>
        </a:p>
      </dgm:t>
    </dgm:pt>
    <dgm:pt modelId="{1B886BE4-9670-4F99-BB8B-B2ECC6FCD966}" type="sibTrans" cxnId="{6708613A-0420-499C-9C1B-96378495F337}">
      <dgm:prSet/>
      <dgm:spPr/>
      <dgm:t>
        <a:bodyPr/>
        <a:lstStyle/>
        <a:p>
          <a:endParaRPr lang="es-ES"/>
        </a:p>
      </dgm:t>
    </dgm:pt>
    <dgm:pt modelId="{521CD353-7AC3-44C7-86CB-B219C3DFAF59}">
      <dgm:prSet phldrT="[Texto]"/>
      <dgm:spPr/>
      <dgm:t>
        <a:bodyPr/>
        <a:lstStyle/>
        <a:p>
          <a:r>
            <a:rPr lang="es-ES"/>
            <a:t>mamá</a:t>
          </a:r>
        </a:p>
      </dgm:t>
    </dgm:pt>
    <dgm:pt modelId="{D6F2CCEF-2D49-4EE1-9955-0C3B172FD557}" type="parTrans" cxnId="{C421867B-703F-47E4-9133-B1E1EEAC7E87}">
      <dgm:prSet/>
      <dgm:spPr/>
      <dgm:t>
        <a:bodyPr/>
        <a:lstStyle/>
        <a:p>
          <a:endParaRPr lang="es-ES"/>
        </a:p>
      </dgm:t>
    </dgm:pt>
    <dgm:pt modelId="{5528B695-3F63-4BB2-B8C6-5321A133D9E8}" type="sibTrans" cxnId="{C421867B-703F-47E4-9133-B1E1EEAC7E87}">
      <dgm:prSet/>
      <dgm:spPr/>
      <dgm:t>
        <a:bodyPr/>
        <a:lstStyle/>
        <a:p>
          <a:endParaRPr lang="es-ES"/>
        </a:p>
      </dgm:t>
    </dgm:pt>
    <dgm:pt modelId="{F1FC4165-DE62-49F7-9902-379206BF37AB}">
      <dgm:prSet phldrT="[Texto]"/>
      <dgm:spPr/>
      <dgm:t>
        <a:bodyPr/>
        <a:lstStyle/>
        <a:p>
          <a:r>
            <a:rPr lang="es-ES"/>
            <a:t>Alberto</a:t>
          </a:r>
        </a:p>
      </dgm:t>
    </dgm:pt>
    <dgm:pt modelId="{74556AF8-EB14-4CB1-B5C9-53C409561651}" type="parTrans" cxnId="{03576BFC-8FF1-48EB-8FB5-6A0D9C35565B}">
      <dgm:prSet/>
      <dgm:spPr/>
      <dgm:t>
        <a:bodyPr/>
        <a:lstStyle/>
        <a:p>
          <a:endParaRPr lang="es-ES"/>
        </a:p>
      </dgm:t>
    </dgm:pt>
    <dgm:pt modelId="{CD8D6656-9211-4368-AAC9-90ADF0B611EA}" type="sibTrans" cxnId="{03576BFC-8FF1-48EB-8FB5-6A0D9C35565B}">
      <dgm:prSet/>
      <dgm:spPr/>
      <dgm:t>
        <a:bodyPr/>
        <a:lstStyle/>
        <a:p>
          <a:endParaRPr lang="es-ES"/>
        </a:p>
      </dgm:t>
    </dgm:pt>
    <dgm:pt modelId="{CD80825A-A469-4DBC-9DCA-9610EF90B704}">
      <dgm:prSet phldrT="[Texto]"/>
      <dgm:spPr/>
      <dgm:t>
        <a:bodyPr/>
        <a:lstStyle/>
        <a:p>
          <a:r>
            <a:rPr lang="es-ES"/>
            <a:t>Jorge</a:t>
          </a:r>
        </a:p>
      </dgm:t>
    </dgm:pt>
    <dgm:pt modelId="{F86EFC0F-A51D-4B70-A9EE-CFAF56047558}" type="parTrans" cxnId="{1B8D49B5-5BBC-4ED9-AFB0-650E0395231C}">
      <dgm:prSet/>
      <dgm:spPr/>
      <dgm:t>
        <a:bodyPr/>
        <a:lstStyle/>
        <a:p>
          <a:endParaRPr lang="es-ES"/>
        </a:p>
      </dgm:t>
    </dgm:pt>
    <dgm:pt modelId="{6C3DBC0D-54F7-41AA-B58E-350043DF801C}" type="sibTrans" cxnId="{1B8D49B5-5BBC-4ED9-AFB0-650E0395231C}">
      <dgm:prSet/>
      <dgm:spPr/>
      <dgm:t>
        <a:bodyPr/>
        <a:lstStyle/>
        <a:p>
          <a:endParaRPr lang="es-ES"/>
        </a:p>
      </dgm:t>
    </dgm:pt>
    <dgm:pt modelId="{6851F76B-8A01-42A5-AAB9-ECA9DD36DBAB}">
      <dgm:prSet phldrT="[Texto]"/>
      <dgm:spPr/>
      <dgm:t>
        <a:bodyPr/>
        <a:lstStyle/>
        <a:p>
          <a:r>
            <a:rPr lang="es-ES"/>
            <a:t>Amada</a:t>
          </a:r>
        </a:p>
      </dgm:t>
    </dgm:pt>
    <dgm:pt modelId="{CA6B0284-BABC-4CD4-8F28-733B716DF75D}" type="parTrans" cxnId="{10D4E507-1984-4FF2-9A0F-5BD6F62F4843}">
      <dgm:prSet/>
      <dgm:spPr/>
      <dgm:t>
        <a:bodyPr/>
        <a:lstStyle/>
        <a:p>
          <a:endParaRPr lang="es-ES"/>
        </a:p>
      </dgm:t>
    </dgm:pt>
    <dgm:pt modelId="{19DE9923-090C-4259-84C7-9A92AB6252EB}" type="sibTrans" cxnId="{10D4E507-1984-4FF2-9A0F-5BD6F62F4843}">
      <dgm:prSet/>
      <dgm:spPr/>
      <dgm:t>
        <a:bodyPr/>
        <a:lstStyle/>
        <a:p>
          <a:endParaRPr lang="es-ES"/>
        </a:p>
      </dgm:t>
    </dgm:pt>
    <dgm:pt modelId="{FA11F55D-7E54-4A3E-838F-A5A35EB851C7}" type="pres">
      <dgm:prSet presAssocID="{5AC129C6-ED49-4611-B297-E52C3181222B}" presName="hierChild1" presStyleCnt="0">
        <dgm:presLayoutVars>
          <dgm:chPref val="1"/>
          <dgm:dir/>
          <dgm:animOne val="branch"/>
          <dgm:animLvl val="lvl"/>
          <dgm:resizeHandles/>
        </dgm:presLayoutVars>
      </dgm:prSet>
      <dgm:spPr/>
    </dgm:pt>
    <dgm:pt modelId="{AFAD4488-1599-4A09-BEE4-109E2E9DB265}" type="pres">
      <dgm:prSet presAssocID="{2AFE0EE4-F949-4433-BDE9-EB79255907A7}" presName="hierRoot1" presStyleCnt="0"/>
      <dgm:spPr/>
    </dgm:pt>
    <dgm:pt modelId="{AF1027A3-A40E-4495-B035-5836D0D4B5BD}" type="pres">
      <dgm:prSet presAssocID="{2AFE0EE4-F949-4433-BDE9-EB79255907A7}" presName="composite" presStyleCnt="0"/>
      <dgm:spPr/>
    </dgm:pt>
    <dgm:pt modelId="{2BC6C990-C732-4A64-ABF2-11E92F5671DF}" type="pres">
      <dgm:prSet presAssocID="{2AFE0EE4-F949-4433-BDE9-EB79255907A7}" presName="image" presStyleLbl="node0"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8000" r="-68000"/>
          </a:stretch>
        </a:blipFill>
      </dgm:spPr>
    </dgm:pt>
    <dgm:pt modelId="{E075DF28-29AE-49C2-A0F2-E4DA8FAAA86D}" type="pres">
      <dgm:prSet presAssocID="{2AFE0EE4-F949-4433-BDE9-EB79255907A7}" presName="text" presStyleLbl="revTx" presStyleIdx="0" presStyleCnt="8">
        <dgm:presLayoutVars>
          <dgm:chPref val="3"/>
        </dgm:presLayoutVars>
      </dgm:prSet>
      <dgm:spPr/>
    </dgm:pt>
    <dgm:pt modelId="{D3A1BDA3-32CC-4725-AEE2-59660996F824}" type="pres">
      <dgm:prSet presAssocID="{2AFE0EE4-F949-4433-BDE9-EB79255907A7}" presName="hierChild2" presStyleCnt="0"/>
      <dgm:spPr/>
    </dgm:pt>
    <dgm:pt modelId="{7D6F3266-1BDB-4EC3-9E56-DCCF304C970D}" type="pres">
      <dgm:prSet presAssocID="{CD80825A-A469-4DBC-9DCA-9610EF90B704}" presName="hierRoot1" presStyleCnt="0"/>
      <dgm:spPr/>
    </dgm:pt>
    <dgm:pt modelId="{E52CC34F-4095-45B5-B423-C60BF2AF7216}" type="pres">
      <dgm:prSet presAssocID="{CD80825A-A469-4DBC-9DCA-9610EF90B704}" presName="composite" presStyleCnt="0"/>
      <dgm:spPr/>
    </dgm:pt>
    <dgm:pt modelId="{1D420EA7-4F11-4520-B66F-E3A8A9541E69}" type="pres">
      <dgm:prSet presAssocID="{CD80825A-A469-4DBC-9DCA-9610EF90B704}" presName="image" presStyleLbl="node0"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Niño con ojos marrones"/>
        </a:ext>
      </dgm:extLst>
    </dgm:pt>
    <dgm:pt modelId="{83BA0FB1-D7B1-4123-9C0A-9082A4E9AEB0}" type="pres">
      <dgm:prSet presAssocID="{CD80825A-A469-4DBC-9DCA-9610EF90B704}" presName="text" presStyleLbl="revTx" presStyleIdx="1" presStyleCnt="8">
        <dgm:presLayoutVars>
          <dgm:chPref val="3"/>
        </dgm:presLayoutVars>
      </dgm:prSet>
      <dgm:spPr/>
    </dgm:pt>
    <dgm:pt modelId="{C505A3B5-2C05-4F88-A025-76D68F8CB578}" type="pres">
      <dgm:prSet presAssocID="{CD80825A-A469-4DBC-9DCA-9610EF90B704}" presName="hierChild2" presStyleCnt="0"/>
      <dgm:spPr/>
    </dgm:pt>
    <dgm:pt modelId="{E662C6DF-9BEC-4A12-81A0-20125D915913}" type="pres">
      <dgm:prSet presAssocID="{81061603-AC48-4BE0-9BFE-138534F32B3B}" presName="Name10" presStyleLbl="parChTrans1D2" presStyleIdx="0" presStyleCnt="2"/>
      <dgm:spPr/>
    </dgm:pt>
    <dgm:pt modelId="{534F50D4-155E-4742-B0ED-A2242A792144}" type="pres">
      <dgm:prSet presAssocID="{1C57B37C-576D-40DD-9A9C-052A6A9390C6}" presName="hierRoot2" presStyleCnt="0"/>
      <dgm:spPr/>
    </dgm:pt>
    <dgm:pt modelId="{60E5E659-B32A-46BE-9991-FD350BDD209B}" type="pres">
      <dgm:prSet presAssocID="{1C57B37C-576D-40DD-9A9C-052A6A9390C6}" presName="composite2" presStyleCnt="0"/>
      <dgm:spPr/>
    </dgm:pt>
    <dgm:pt modelId="{3678194A-3FAC-41C3-AE5F-A62E067DB102}" type="pres">
      <dgm:prSet presAssocID="{1C57B37C-576D-40DD-9A9C-052A6A9390C6}"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dgm:spPr>
    </dgm:pt>
    <dgm:pt modelId="{8850904C-6FE1-4657-9BB1-05500643D245}" type="pres">
      <dgm:prSet presAssocID="{1C57B37C-576D-40DD-9A9C-052A6A9390C6}" presName="text2" presStyleLbl="revTx" presStyleIdx="2" presStyleCnt="8">
        <dgm:presLayoutVars>
          <dgm:chPref val="3"/>
        </dgm:presLayoutVars>
      </dgm:prSet>
      <dgm:spPr/>
    </dgm:pt>
    <dgm:pt modelId="{75355B2E-AAE6-4875-A47C-7FBAC17DEE12}" type="pres">
      <dgm:prSet presAssocID="{1C57B37C-576D-40DD-9A9C-052A6A9390C6}" presName="hierChild3" presStyleCnt="0"/>
      <dgm:spPr/>
    </dgm:pt>
    <dgm:pt modelId="{52BC7655-8F41-4C5E-956B-C1F145E624B5}" type="pres">
      <dgm:prSet presAssocID="{4D627E5B-0CD5-43DB-BDA6-B88C9E5D5527}" presName="Name17" presStyleLbl="parChTrans1D3" presStyleIdx="0" presStyleCnt="4"/>
      <dgm:spPr/>
    </dgm:pt>
    <dgm:pt modelId="{2D3BEE8B-B19A-4114-B752-712E9BB155BF}" type="pres">
      <dgm:prSet presAssocID="{C7A01763-E90E-4CAE-B243-2FEB3C2B2CDC}" presName="hierRoot3" presStyleCnt="0"/>
      <dgm:spPr/>
    </dgm:pt>
    <dgm:pt modelId="{1E3CDFAF-9420-4C95-A985-3555AB7146DF}" type="pres">
      <dgm:prSet presAssocID="{C7A01763-E90E-4CAE-B243-2FEB3C2B2CDC}" presName="composite3" presStyleCnt="0"/>
      <dgm:spPr/>
    </dgm:pt>
    <dgm:pt modelId="{1FCE7A62-EB68-4C51-8CCF-61D187FC2EEA}" type="pres">
      <dgm:prSet presAssocID="{C7A01763-E90E-4CAE-B243-2FEB3C2B2CDC}" presName="image3" presStyleLbl="node3" presStyleIdx="0"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7B658CD5-05BD-4622-886D-03E46AA63A3A}" type="pres">
      <dgm:prSet presAssocID="{C7A01763-E90E-4CAE-B243-2FEB3C2B2CDC}" presName="text3" presStyleLbl="revTx" presStyleIdx="3" presStyleCnt="8">
        <dgm:presLayoutVars>
          <dgm:chPref val="3"/>
        </dgm:presLayoutVars>
      </dgm:prSet>
      <dgm:spPr/>
    </dgm:pt>
    <dgm:pt modelId="{2D1341E8-0FD2-4AC8-B331-50EFFFCEEEE2}" type="pres">
      <dgm:prSet presAssocID="{C7A01763-E90E-4CAE-B243-2FEB3C2B2CDC}" presName="hierChild4" presStyleCnt="0"/>
      <dgm:spPr/>
    </dgm:pt>
    <dgm:pt modelId="{84ED4B5D-52EE-42BE-9F20-84876AC211E5}" type="pres">
      <dgm:prSet presAssocID="{9372FF9C-207C-441D-BE9E-8A875FC121F4}" presName="Name17" presStyleLbl="parChTrans1D3" presStyleIdx="1" presStyleCnt="4"/>
      <dgm:spPr/>
    </dgm:pt>
    <dgm:pt modelId="{42A6BA91-15AD-4D6C-A23D-E0B80E6F8487}" type="pres">
      <dgm:prSet presAssocID="{22EFB74F-E916-4967-822F-D62D18F5E2F9}" presName="hierRoot3" presStyleCnt="0"/>
      <dgm:spPr/>
    </dgm:pt>
    <dgm:pt modelId="{5828464B-3D48-4995-9782-41E7FD76ADC9}" type="pres">
      <dgm:prSet presAssocID="{22EFB74F-E916-4967-822F-D62D18F5E2F9}" presName="composite3" presStyleCnt="0"/>
      <dgm:spPr/>
    </dgm:pt>
    <dgm:pt modelId="{7E147049-A90C-4AF3-8ED1-8EEE24AE95B4}" type="pres">
      <dgm:prSet presAssocID="{22EFB74F-E916-4967-822F-D62D18F5E2F9}" presName="image3" presStyleLbl="node3" presStyleIdx="1" presStyleCnt="4"/>
      <dgm:spPr/>
    </dgm:pt>
    <dgm:pt modelId="{2C755E62-3CAA-476F-B647-AFB764F9A8F7}" type="pres">
      <dgm:prSet presAssocID="{22EFB74F-E916-4967-822F-D62D18F5E2F9}" presName="text3" presStyleLbl="revTx" presStyleIdx="4" presStyleCnt="8">
        <dgm:presLayoutVars>
          <dgm:chPref val="3"/>
        </dgm:presLayoutVars>
      </dgm:prSet>
      <dgm:spPr/>
    </dgm:pt>
    <dgm:pt modelId="{1178372A-1BAB-42CE-88FD-977E2E20B68E}" type="pres">
      <dgm:prSet presAssocID="{22EFB74F-E916-4967-822F-D62D18F5E2F9}" presName="hierChild4" presStyleCnt="0"/>
      <dgm:spPr/>
    </dgm:pt>
    <dgm:pt modelId="{5C1D547B-9535-4383-B643-DE59F481D916}" type="pres">
      <dgm:prSet presAssocID="{D6F2CCEF-2D49-4EE1-9955-0C3B172FD557}" presName="Name10" presStyleLbl="parChTrans1D2" presStyleIdx="1" presStyleCnt="2"/>
      <dgm:spPr/>
    </dgm:pt>
    <dgm:pt modelId="{A021A110-7C9A-4E1C-9FCC-8D5952133A2E}" type="pres">
      <dgm:prSet presAssocID="{521CD353-7AC3-44C7-86CB-B219C3DFAF59}" presName="hierRoot2" presStyleCnt="0"/>
      <dgm:spPr/>
    </dgm:pt>
    <dgm:pt modelId="{616419E6-22E1-4C1E-ABF4-CDCF5F382D65}" type="pres">
      <dgm:prSet presAssocID="{521CD353-7AC3-44C7-86CB-B219C3DFAF59}" presName="composite2" presStyleCnt="0"/>
      <dgm:spPr/>
    </dgm:pt>
    <dgm:pt modelId="{98E48DC3-9C71-47E8-85E8-3D698683205B}" type="pres">
      <dgm:prSet presAssocID="{521CD353-7AC3-44C7-86CB-B219C3DFAF59}" presName="image2" presStyleLbl="node2"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656D0D71-5E13-44C4-AB84-B72FF4A6DE0F}" type="pres">
      <dgm:prSet presAssocID="{521CD353-7AC3-44C7-86CB-B219C3DFAF59}" presName="text2" presStyleLbl="revTx" presStyleIdx="5" presStyleCnt="8">
        <dgm:presLayoutVars>
          <dgm:chPref val="3"/>
        </dgm:presLayoutVars>
      </dgm:prSet>
      <dgm:spPr/>
    </dgm:pt>
    <dgm:pt modelId="{CFC126E0-CC09-4259-9A08-2C32BB7BB3AE}" type="pres">
      <dgm:prSet presAssocID="{521CD353-7AC3-44C7-86CB-B219C3DFAF59}" presName="hierChild3" presStyleCnt="0"/>
      <dgm:spPr/>
    </dgm:pt>
    <dgm:pt modelId="{B6FC7D0A-30EE-487B-8127-E876A9F846D4}" type="pres">
      <dgm:prSet presAssocID="{74556AF8-EB14-4CB1-B5C9-53C409561651}" presName="Name17" presStyleLbl="parChTrans1D3" presStyleIdx="2" presStyleCnt="4"/>
      <dgm:spPr/>
    </dgm:pt>
    <dgm:pt modelId="{D155B555-91FE-4916-AD0C-4C8BBCA77CDB}" type="pres">
      <dgm:prSet presAssocID="{F1FC4165-DE62-49F7-9902-379206BF37AB}" presName="hierRoot3" presStyleCnt="0"/>
      <dgm:spPr/>
    </dgm:pt>
    <dgm:pt modelId="{8CB29C57-6C58-4582-8876-E356714FC429}" type="pres">
      <dgm:prSet presAssocID="{F1FC4165-DE62-49F7-9902-379206BF37AB}" presName="composite3" presStyleCnt="0"/>
      <dgm:spPr/>
    </dgm:pt>
    <dgm:pt modelId="{1C9AAD26-8640-4314-B8EA-71AF1C5EAFAE}" type="pres">
      <dgm:prSet presAssocID="{F1FC4165-DE62-49F7-9902-379206BF37AB}" presName="image3" presStyleLbl="node3" presStyleIdx="2" presStyleCnt="4"/>
      <dgm:spPr/>
    </dgm:pt>
    <dgm:pt modelId="{8440B681-300A-4981-9C38-ACC759827D82}" type="pres">
      <dgm:prSet presAssocID="{F1FC4165-DE62-49F7-9902-379206BF37AB}" presName="text3" presStyleLbl="revTx" presStyleIdx="6" presStyleCnt="8">
        <dgm:presLayoutVars>
          <dgm:chPref val="3"/>
        </dgm:presLayoutVars>
      </dgm:prSet>
      <dgm:spPr/>
    </dgm:pt>
    <dgm:pt modelId="{6603ED72-7C17-4B30-9F6B-F31918B55B95}" type="pres">
      <dgm:prSet presAssocID="{F1FC4165-DE62-49F7-9902-379206BF37AB}" presName="hierChild4" presStyleCnt="0"/>
      <dgm:spPr/>
    </dgm:pt>
    <dgm:pt modelId="{4F4E99A2-1F54-4C5D-AB24-457AB2F5217B}" type="pres">
      <dgm:prSet presAssocID="{CA6B0284-BABC-4CD4-8F28-733B716DF75D}" presName="Name17" presStyleLbl="parChTrans1D3" presStyleIdx="3" presStyleCnt="4"/>
      <dgm:spPr/>
    </dgm:pt>
    <dgm:pt modelId="{0EB96C72-0436-4DF9-98FC-DDE0B454AE6C}" type="pres">
      <dgm:prSet presAssocID="{6851F76B-8A01-42A5-AAB9-ECA9DD36DBAB}" presName="hierRoot3" presStyleCnt="0"/>
      <dgm:spPr/>
    </dgm:pt>
    <dgm:pt modelId="{4508D1A5-340B-4D3A-80DE-919FA33B272B}" type="pres">
      <dgm:prSet presAssocID="{6851F76B-8A01-42A5-AAB9-ECA9DD36DBAB}" presName="composite3" presStyleCnt="0"/>
      <dgm:spPr/>
    </dgm:pt>
    <dgm:pt modelId="{D13AD24E-D0BC-44E9-B507-29486B790C22}" type="pres">
      <dgm:prSet presAssocID="{6851F76B-8A01-42A5-AAB9-ECA9DD36DBAB}" presName="image3" presStyleLbl="node3" presStyleIdx="3" presStyleCnt="4"/>
      <dgm:spPr/>
    </dgm:pt>
    <dgm:pt modelId="{791B6E01-7EAA-4A21-B66B-3920340D406D}" type="pres">
      <dgm:prSet presAssocID="{6851F76B-8A01-42A5-AAB9-ECA9DD36DBAB}" presName="text3" presStyleLbl="revTx" presStyleIdx="7" presStyleCnt="8">
        <dgm:presLayoutVars>
          <dgm:chPref val="3"/>
        </dgm:presLayoutVars>
      </dgm:prSet>
      <dgm:spPr/>
    </dgm:pt>
    <dgm:pt modelId="{8D8B3080-EE94-4211-AC0C-A0A6C5BCCD34}" type="pres">
      <dgm:prSet presAssocID="{6851F76B-8A01-42A5-AAB9-ECA9DD36DBAB}" presName="hierChild4" presStyleCnt="0"/>
      <dgm:spPr/>
    </dgm:pt>
  </dgm:ptLst>
  <dgm:cxnLst>
    <dgm:cxn modelId="{8D971D01-B1B1-453A-9384-B3298381ADB1}" type="presOf" srcId="{2AFE0EE4-F949-4433-BDE9-EB79255907A7}" destId="{E075DF28-29AE-49C2-A0F2-E4DA8FAAA86D}" srcOrd="0" destOrd="0" presId="urn:microsoft.com/office/officeart/2009/layout/CirclePictureHierarchy"/>
    <dgm:cxn modelId="{8CE4C504-D58A-4C18-9760-563EC81EE744}" srcId="{5AC129C6-ED49-4611-B297-E52C3181222B}" destId="{2AFE0EE4-F949-4433-BDE9-EB79255907A7}" srcOrd="0" destOrd="0" parTransId="{A0DBB0A1-B524-4184-B638-45FF7C5CAC57}" sibTransId="{B7580D2A-488C-439E-9C3D-578B463AF6C5}"/>
    <dgm:cxn modelId="{338BA807-6277-4DD2-AA39-50F4EB61489D}" type="presOf" srcId="{6851F76B-8A01-42A5-AAB9-ECA9DD36DBAB}" destId="{791B6E01-7EAA-4A21-B66B-3920340D406D}" srcOrd="0" destOrd="0" presId="urn:microsoft.com/office/officeart/2009/layout/CirclePictureHierarchy"/>
    <dgm:cxn modelId="{10D4E507-1984-4FF2-9A0F-5BD6F62F4843}" srcId="{521CD353-7AC3-44C7-86CB-B219C3DFAF59}" destId="{6851F76B-8A01-42A5-AAB9-ECA9DD36DBAB}" srcOrd="1" destOrd="0" parTransId="{CA6B0284-BABC-4CD4-8F28-733B716DF75D}" sibTransId="{19DE9923-090C-4259-84C7-9A92AB6252EB}"/>
    <dgm:cxn modelId="{6CD64311-8B24-475C-B461-ACA6460ADB5F}" type="presOf" srcId="{F1FC4165-DE62-49F7-9902-379206BF37AB}" destId="{8440B681-300A-4981-9C38-ACC759827D82}" srcOrd="0" destOrd="0" presId="urn:microsoft.com/office/officeart/2009/layout/CirclePictureHierarchy"/>
    <dgm:cxn modelId="{E0742318-DB9F-400E-AAEF-C09819F4AD9D}" type="presOf" srcId="{C7A01763-E90E-4CAE-B243-2FEB3C2B2CDC}" destId="{7B658CD5-05BD-4622-886D-03E46AA63A3A}" srcOrd="0" destOrd="0" presId="urn:microsoft.com/office/officeart/2009/layout/CirclePictureHierarchy"/>
    <dgm:cxn modelId="{B3390E35-17E4-4662-8A0A-64D796D84B50}" type="presOf" srcId="{521CD353-7AC3-44C7-86CB-B219C3DFAF59}" destId="{656D0D71-5E13-44C4-AB84-B72FF4A6DE0F}" srcOrd="0" destOrd="0" presId="urn:microsoft.com/office/officeart/2009/layout/CirclePictureHierarchy"/>
    <dgm:cxn modelId="{F243CC37-BD6B-494A-BFA3-36181CDDE4E4}" type="presOf" srcId="{CD80825A-A469-4DBC-9DCA-9610EF90B704}" destId="{83BA0FB1-D7B1-4123-9C0A-9082A4E9AEB0}" srcOrd="0" destOrd="0" presId="urn:microsoft.com/office/officeart/2009/layout/CirclePictureHierarchy"/>
    <dgm:cxn modelId="{6708613A-0420-499C-9C1B-96378495F337}" srcId="{1C57B37C-576D-40DD-9A9C-052A6A9390C6}" destId="{22EFB74F-E916-4967-822F-D62D18F5E2F9}" srcOrd="1" destOrd="0" parTransId="{9372FF9C-207C-441D-BE9E-8A875FC121F4}" sibTransId="{1B886BE4-9670-4F99-BB8B-B2ECC6FCD966}"/>
    <dgm:cxn modelId="{F4BD0E62-B939-4F77-B18E-3590AC3DD487}" type="presOf" srcId="{5AC129C6-ED49-4611-B297-E52C3181222B}" destId="{FA11F55D-7E54-4A3E-838F-A5A35EB851C7}" srcOrd="0" destOrd="0" presId="urn:microsoft.com/office/officeart/2009/layout/CirclePictureHierarchy"/>
    <dgm:cxn modelId="{CACC9747-51D5-4955-AF7B-A73C7C629B8E}" type="presOf" srcId="{22EFB74F-E916-4967-822F-D62D18F5E2F9}" destId="{2C755E62-3CAA-476F-B647-AFB764F9A8F7}" srcOrd="0" destOrd="0" presId="urn:microsoft.com/office/officeart/2009/layout/CirclePictureHierarchy"/>
    <dgm:cxn modelId="{C421867B-703F-47E4-9133-B1E1EEAC7E87}" srcId="{CD80825A-A469-4DBC-9DCA-9610EF90B704}" destId="{521CD353-7AC3-44C7-86CB-B219C3DFAF59}" srcOrd="1" destOrd="0" parTransId="{D6F2CCEF-2D49-4EE1-9955-0C3B172FD557}" sibTransId="{5528B695-3F63-4BB2-B8C6-5321A133D9E8}"/>
    <dgm:cxn modelId="{B5F0ED8D-4CB6-4E01-B501-7DE82F40FB84}" type="presOf" srcId="{9372FF9C-207C-441D-BE9E-8A875FC121F4}" destId="{84ED4B5D-52EE-42BE-9F20-84876AC211E5}" srcOrd="0" destOrd="0" presId="urn:microsoft.com/office/officeart/2009/layout/CirclePictureHierarchy"/>
    <dgm:cxn modelId="{F130EC90-514E-4C43-B6A4-91C2695E6558}" type="presOf" srcId="{D6F2CCEF-2D49-4EE1-9955-0C3B172FD557}" destId="{5C1D547B-9535-4383-B643-DE59F481D916}" srcOrd="0" destOrd="0" presId="urn:microsoft.com/office/officeart/2009/layout/CirclePictureHierarchy"/>
    <dgm:cxn modelId="{AA32A593-B333-4950-AA88-EEF2D7CAD76D}" type="presOf" srcId="{4D627E5B-0CD5-43DB-BDA6-B88C9E5D5527}" destId="{52BC7655-8F41-4C5E-956B-C1F145E624B5}" srcOrd="0" destOrd="0" presId="urn:microsoft.com/office/officeart/2009/layout/CirclePictureHierarchy"/>
    <dgm:cxn modelId="{7A67FF93-3A8E-4069-88B4-5C7B233D8A2C}" srcId="{1C57B37C-576D-40DD-9A9C-052A6A9390C6}" destId="{C7A01763-E90E-4CAE-B243-2FEB3C2B2CDC}" srcOrd="0" destOrd="0" parTransId="{4D627E5B-0CD5-43DB-BDA6-B88C9E5D5527}" sibTransId="{E4FCF4D3-A78B-4537-9D6D-3BAC80FAA761}"/>
    <dgm:cxn modelId="{437992A3-0E66-422D-8D67-B3CC95A698F2}" type="presOf" srcId="{74556AF8-EB14-4CB1-B5C9-53C409561651}" destId="{B6FC7D0A-30EE-487B-8127-E876A9F846D4}" srcOrd="0" destOrd="0" presId="urn:microsoft.com/office/officeart/2009/layout/CirclePictureHierarchy"/>
    <dgm:cxn modelId="{7E8515A4-5B80-48FA-BF95-F5C7FC5D2333}" type="presOf" srcId="{81061603-AC48-4BE0-9BFE-138534F32B3B}" destId="{E662C6DF-9BEC-4A12-81A0-20125D915913}" srcOrd="0" destOrd="0" presId="urn:microsoft.com/office/officeart/2009/layout/CirclePictureHierarchy"/>
    <dgm:cxn modelId="{1B8D49B5-5BBC-4ED9-AFB0-650E0395231C}" srcId="{5AC129C6-ED49-4611-B297-E52C3181222B}" destId="{CD80825A-A469-4DBC-9DCA-9610EF90B704}" srcOrd="1" destOrd="0" parTransId="{F86EFC0F-A51D-4B70-A9EE-CFAF56047558}" sibTransId="{6C3DBC0D-54F7-41AA-B58E-350043DF801C}"/>
    <dgm:cxn modelId="{3B7B1ED9-0277-4162-BF22-A2708874D2F0}" srcId="{CD80825A-A469-4DBC-9DCA-9610EF90B704}" destId="{1C57B37C-576D-40DD-9A9C-052A6A9390C6}" srcOrd="0" destOrd="0" parTransId="{81061603-AC48-4BE0-9BFE-138534F32B3B}" sibTransId="{69D2D723-C2D7-43DD-B489-3AECB42D90C7}"/>
    <dgm:cxn modelId="{D5314CED-A441-43FD-BF59-B913B3AC21CE}" type="presOf" srcId="{1C57B37C-576D-40DD-9A9C-052A6A9390C6}" destId="{8850904C-6FE1-4657-9BB1-05500643D245}" srcOrd="0" destOrd="0" presId="urn:microsoft.com/office/officeart/2009/layout/CirclePictureHierarchy"/>
    <dgm:cxn modelId="{75472DF7-2034-447D-8588-BD5D9A27DB6A}" type="presOf" srcId="{CA6B0284-BABC-4CD4-8F28-733B716DF75D}" destId="{4F4E99A2-1F54-4C5D-AB24-457AB2F5217B}" srcOrd="0" destOrd="0" presId="urn:microsoft.com/office/officeart/2009/layout/CirclePictureHierarchy"/>
    <dgm:cxn modelId="{03576BFC-8FF1-48EB-8FB5-6A0D9C35565B}" srcId="{521CD353-7AC3-44C7-86CB-B219C3DFAF59}" destId="{F1FC4165-DE62-49F7-9902-379206BF37AB}" srcOrd="0" destOrd="0" parTransId="{74556AF8-EB14-4CB1-B5C9-53C409561651}" sibTransId="{CD8D6656-9211-4368-AAC9-90ADF0B611EA}"/>
    <dgm:cxn modelId="{3637AFC1-EE36-4C0A-A080-65E704174C58}" type="presParOf" srcId="{FA11F55D-7E54-4A3E-838F-A5A35EB851C7}" destId="{AFAD4488-1599-4A09-BEE4-109E2E9DB265}" srcOrd="0" destOrd="0" presId="urn:microsoft.com/office/officeart/2009/layout/CirclePictureHierarchy"/>
    <dgm:cxn modelId="{C10FF66B-54D2-46CF-A3C5-3B1B13855786}" type="presParOf" srcId="{AFAD4488-1599-4A09-BEE4-109E2E9DB265}" destId="{AF1027A3-A40E-4495-B035-5836D0D4B5BD}" srcOrd="0" destOrd="0" presId="urn:microsoft.com/office/officeart/2009/layout/CirclePictureHierarchy"/>
    <dgm:cxn modelId="{1E483F47-DCD1-476A-94F6-E20187C1A8B1}" type="presParOf" srcId="{AF1027A3-A40E-4495-B035-5836D0D4B5BD}" destId="{2BC6C990-C732-4A64-ABF2-11E92F5671DF}" srcOrd="0" destOrd="0" presId="urn:microsoft.com/office/officeart/2009/layout/CirclePictureHierarchy"/>
    <dgm:cxn modelId="{04E19B79-8E74-46D5-A39C-B844B04769CE}" type="presParOf" srcId="{AF1027A3-A40E-4495-B035-5836D0D4B5BD}" destId="{E075DF28-29AE-49C2-A0F2-E4DA8FAAA86D}" srcOrd="1" destOrd="0" presId="urn:microsoft.com/office/officeart/2009/layout/CirclePictureHierarchy"/>
    <dgm:cxn modelId="{207B671F-5DD4-4516-9B69-4E3EC148DF1B}" type="presParOf" srcId="{AFAD4488-1599-4A09-BEE4-109E2E9DB265}" destId="{D3A1BDA3-32CC-4725-AEE2-59660996F824}" srcOrd="1" destOrd="0" presId="urn:microsoft.com/office/officeart/2009/layout/CirclePictureHierarchy"/>
    <dgm:cxn modelId="{CD4D3440-7AF3-4EC4-9C42-BDDA7DC6F904}" type="presParOf" srcId="{FA11F55D-7E54-4A3E-838F-A5A35EB851C7}" destId="{7D6F3266-1BDB-4EC3-9E56-DCCF304C970D}" srcOrd="1" destOrd="0" presId="urn:microsoft.com/office/officeart/2009/layout/CirclePictureHierarchy"/>
    <dgm:cxn modelId="{42B3A5E7-B10A-4B1F-A329-A182BF98F228}" type="presParOf" srcId="{7D6F3266-1BDB-4EC3-9E56-DCCF304C970D}" destId="{E52CC34F-4095-45B5-B423-C60BF2AF7216}" srcOrd="0" destOrd="0" presId="urn:microsoft.com/office/officeart/2009/layout/CirclePictureHierarchy"/>
    <dgm:cxn modelId="{48BB976B-BA8F-48F9-B2F7-0F8B25A4FEEE}" type="presParOf" srcId="{E52CC34F-4095-45B5-B423-C60BF2AF7216}" destId="{1D420EA7-4F11-4520-B66F-E3A8A9541E69}" srcOrd="0" destOrd="0" presId="urn:microsoft.com/office/officeart/2009/layout/CirclePictureHierarchy"/>
    <dgm:cxn modelId="{FDDC1A4C-D3D5-4ADB-86E7-AA0F0E71EDBD}" type="presParOf" srcId="{E52CC34F-4095-45B5-B423-C60BF2AF7216}" destId="{83BA0FB1-D7B1-4123-9C0A-9082A4E9AEB0}" srcOrd="1" destOrd="0" presId="urn:microsoft.com/office/officeart/2009/layout/CirclePictureHierarchy"/>
    <dgm:cxn modelId="{ABACBE51-70C3-4E98-8B4A-4217A76773F8}" type="presParOf" srcId="{7D6F3266-1BDB-4EC3-9E56-DCCF304C970D}" destId="{C505A3B5-2C05-4F88-A025-76D68F8CB578}" srcOrd="1" destOrd="0" presId="urn:microsoft.com/office/officeart/2009/layout/CirclePictureHierarchy"/>
    <dgm:cxn modelId="{0CFF8ED3-E3D1-40C8-82AF-EFDB14303B49}" type="presParOf" srcId="{C505A3B5-2C05-4F88-A025-76D68F8CB578}" destId="{E662C6DF-9BEC-4A12-81A0-20125D915913}" srcOrd="0" destOrd="0" presId="urn:microsoft.com/office/officeart/2009/layout/CirclePictureHierarchy"/>
    <dgm:cxn modelId="{28BB14EF-B0E5-4E75-9706-A9C532F1A3D8}" type="presParOf" srcId="{C505A3B5-2C05-4F88-A025-76D68F8CB578}" destId="{534F50D4-155E-4742-B0ED-A2242A792144}" srcOrd="1" destOrd="0" presId="urn:microsoft.com/office/officeart/2009/layout/CirclePictureHierarchy"/>
    <dgm:cxn modelId="{1668F586-9A19-48E9-B7DE-4895AE3496EF}" type="presParOf" srcId="{534F50D4-155E-4742-B0ED-A2242A792144}" destId="{60E5E659-B32A-46BE-9991-FD350BDD209B}" srcOrd="0" destOrd="0" presId="urn:microsoft.com/office/officeart/2009/layout/CirclePictureHierarchy"/>
    <dgm:cxn modelId="{EBE0A7CB-2943-4F10-92A1-FAD201327465}" type="presParOf" srcId="{60E5E659-B32A-46BE-9991-FD350BDD209B}" destId="{3678194A-3FAC-41C3-AE5F-A62E067DB102}" srcOrd="0" destOrd="0" presId="urn:microsoft.com/office/officeart/2009/layout/CirclePictureHierarchy"/>
    <dgm:cxn modelId="{38A40868-E52A-4381-9166-AA2A2A93E339}" type="presParOf" srcId="{60E5E659-B32A-46BE-9991-FD350BDD209B}" destId="{8850904C-6FE1-4657-9BB1-05500643D245}" srcOrd="1" destOrd="0" presId="urn:microsoft.com/office/officeart/2009/layout/CirclePictureHierarchy"/>
    <dgm:cxn modelId="{F423975E-84EE-4C8F-9147-A6719CB84DBC}" type="presParOf" srcId="{534F50D4-155E-4742-B0ED-A2242A792144}" destId="{75355B2E-AAE6-4875-A47C-7FBAC17DEE12}" srcOrd="1" destOrd="0" presId="urn:microsoft.com/office/officeart/2009/layout/CirclePictureHierarchy"/>
    <dgm:cxn modelId="{139ED0AD-D41B-425F-B604-B47CBC759362}" type="presParOf" srcId="{75355B2E-AAE6-4875-A47C-7FBAC17DEE12}" destId="{52BC7655-8F41-4C5E-956B-C1F145E624B5}" srcOrd="0" destOrd="0" presId="urn:microsoft.com/office/officeart/2009/layout/CirclePictureHierarchy"/>
    <dgm:cxn modelId="{E23BF132-BA04-4EBC-8D25-FBC9DA295132}" type="presParOf" srcId="{75355B2E-AAE6-4875-A47C-7FBAC17DEE12}" destId="{2D3BEE8B-B19A-4114-B752-712E9BB155BF}" srcOrd="1" destOrd="0" presId="urn:microsoft.com/office/officeart/2009/layout/CirclePictureHierarchy"/>
    <dgm:cxn modelId="{1BA4F19D-6241-466B-91E6-527C7D5D6D1D}" type="presParOf" srcId="{2D3BEE8B-B19A-4114-B752-712E9BB155BF}" destId="{1E3CDFAF-9420-4C95-A985-3555AB7146DF}" srcOrd="0" destOrd="0" presId="urn:microsoft.com/office/officeart/2009/layout/CirclePictureHierarchy"/>
    <dgm:cxn modelId="{1D646593-26F9-4290-8BCE-1029F42CB811}" type="presParOf" srcId="{1E3CDFAF-9420-4C95-A985-3555AB7146DF}" destId="{1FCE7A62-EB68-4C51-8CCF-61D187FC2EEA}" srcOrd="0" destOrd="0" presId="urn:microsoft.com/office/officeart/2009/layout/CirclePictureHierarchy"/>
    <dgm:cxn modelId="{72290ACC-B4ED-4BB6-91AE-89DCE106BB31}" type="presParOf" srcId="{1E3CDFAF-9420-4C95-A985-3555AB7146DF}" destId="{7B658CD5-05BD-4622-886D-03E46AA63A3A}" srcOrd="1" destOrd="0" presId="urn:microsoft.com/office/officeart/2009/layout/CirclePictureHierarchy"/>
    <dgm:cxn modelId="{8847E5C8-3ACE-4F63-AFE3-CCC181349702}" type="presParOf" srcId="{2D3BEE8B-B19A-4114-B752-712E9BB155BF}" destId="{2D1341E8-0FD2-4AC8-B331-50EFFFCEEEE2}" srcOrd="1" destOrd="0" presId="urn:microsoft.com/office/officeart/2009/layout/CirclePictureHierarchy"/>
    <dgm:cxn modelId="{D6B822F7-75C7-4677-85A3-482514DCC778}" type="presParOf" srcId="{75355B2E-AAE6-4875-A47C-7FBAC17DEE12}" destId="{84ED4B5D-52EE-42BE-9F20-84876AC211E5}" srcOrd="2" destOrd="0" presId="urn:microsoft.com/office/officeart/2009/layout/CirclePictureHierarchy"/>
    <dgm:cxn modelId="{898BB88A-4BF1-4265-AF2A-85F48CC95DA7}" type="presParOf" srcId="{75355B2E-AAE6-4875-A47C-7FBAC17DEE12}" destId="{42A6BA91-15AD-4D6C-A23D-E0B80E6F8487}" srcOrd="3" destOrd="0" presId="urn:microsoft.com/office/officeart/2009/layout/CirclePictureHierarchy"/>
    <dgm:cxn modelId="{6D769DC6-8C3C-4065-AA84-6C98DF8C8A29}" type="presParOf" srcId="{42A6BA91-15AD-4D6C-A23D-E0B80E6F8487}" destId="{5828464B-3D48-4995-9782-41E7FD76ADC9}" srcOrd="0" destOrd="0" presId="urn:microsoft.com/office/officeart/2009/layout/CirclePictureHierarchy"/>
    <dgm:cxn modelId="{E266FC34-0049-4367-BE41-41BA8C584C6F}" type="presParOf" srcId="{5828464B-3D48-4995-9782-41E7FD76ADC9}" destId="{7E147049-A90C-4AF3-8ED1-8EEE24AE95B4}" srcOrd="0" destOrd="0" presId="urn:microsoft.com/office/officeart/2009/layout/CirclePictureHierarchy"/>
    <dgm:cxn modelId="{37C62170-A257-4490-B3A6-EBD13C288EFD}" type="presParOf" srcId="{5828464B-3D48-4995-9782-41E7FD76ADC9}" destId="{2C755E62-3CAA-476F-B647-AFB764F9A8F7}" srcOrd="1" destOrd="0" presId="urn:microsoft.com/office/officeart/2009/layout/CirclePictureHierarchy"/>
    <dgm:cxn modelId="{13C215EA-5D3B-4FC0-85C9-0300EB4D3014}" type="presParOf" srcId="{42A6BA91-15AD-4D6C-A23D-E0B80E6F8487}" destId="{1178372A-1BAB-42CE-88FD-977E2E20B68E}" srcOrd="1" destOrd="0" presId="urn:microsoft.com/office/officeart/2009/layout/CirclePictureHierarchy"/>
    <dgm:cxn modelId="{5E810852-A1B4-4F03-9885-72ACFB65C25A}" type="presParOf" srcId="{C505A3B5-2C05-4F88-A025-76D68F8CB578}" destId="{5C1D547B-9535-4383-B643-DE59F481D916}" srcOrd="2" destOrd="0" presId="urn:microsoft.com/office/officeart/2009/layout/CirclePictureHierarchy"/>
    <dgm:cxn modelId="{72A2CEE4-5500-432D-B94A-C57A990D2168}" type="presParOf" srcId="{C505A3B5-2C05-4F88-A025-76D68F8CB578}" destId="{A021A110-7C9A-4E1C-9FCC-8D5952133A2E}" srcOrd="3" destOrd="0" presId="urn:microsoft.com/office/officeart/2009/layout/CirclePictureHierarchy"/>
    <dgm:cxn modelId="{E6DE176E-DD3C-4EC1-8681-3AC30F21200D}" type="presParOf" srcId="{A021A110-7C9A-4E1C-9FCC-8D5952133A2E}" destId="{616419E6-22E1-4C1E-ABF4-CDCF5F382D65}" srcOrd="0" destOrd="0" presId="urn:microsoft.com/office/officeart/2009/layout/CirclePictureHierarchy"/>
    <dgm:cxn modelId="{359492E6-B2B0-4485-9E17-C7268B8712D1}" type="presParOf" srcId="{616419E6-22E1-4C1E-ABF4-CDCF5F382D65}" destId="{98E48DC3-9C71-47E8-85E8-3D698683205B}" srcOrd="0" destOrd="0" presId="urn:microsoft.com/office/officeart/2009/layout/CirclePictureHierarchy"/>
    <dgm:cxn modelId="{BC0E0023-52BB-4306-86AE-01340CD99F41}" type="presParOf" srcId="{616419E6-22E1-4C1E-ABF4-CDCF5F382D65}" destId="{656D0D71-5E13-44C4-AB84-B72FF4A6DE0F}" srcOrd="1" destOrd="0" presId="urn:microsoft.com/office/officeart/2009/layout/CirclePictureHierarchy"/>
    <dgm:cxn modelId="{53F50EA6-56A2-4BF6-8CFE-2BC138A5A265}" type="presParOf" srcId="{A021A110-7C9A-4E1C-9FCC-8D5952133A2E}" destId="{CFC126E0-CC09-4259-9A08-2C32BB7BB3AE}" srcOrd="1" destOrd="0" presId="urn:microsoft.com/office/officeart/2009/layout/CirclePictureHierarchy"/>
    <dgm:cxn modelId="{2609CF8C-D796-465E-A7AE-09A728D67BD0}" type="presParOf" srcId="{CFC126E0-CC09-4259-9A08-2C32BB7BB3AE}" destId="{B6FC7D0A-30EE-487B-8127-E876A9F846D4}" srcOrd="0" destOrd="0" presId="urn:microsoft.com/office/officeart/2009/layout/CirclePictureHierarchy"/>
    <dgm:cxn modelId="{152F48B9-C4E7-48A7-9499-50B28C86885C}" type="presParOf" srcId="{CFC126E0-CC09-4259-9A08-2C32BB7BB3AE}" destId="{D155B555-91FE-4916-AD0C-4C8BBCA77CDB}" srcOrd="1" destOrd="0" presId="urn:microsoft.com/office/officeart/2009/layout/CirclePictureHierarchy"/>
    <dgm:cxn modelId="{FCF68035-200C-410C-BA4B-3797D64E21F4}" type="presParOf" srcId="{D155B555-91FE-4916-AD0C-4C8BBCA77CDB}" destId="{8CB29C57-6C58-4582-8876-E356714FC429}" srcOrd="0" destOrd="0" presId="urn:microsoft.com/office/officeart/2009/layout/CirclePictureHierarchy"/>
    <dgm:cxn modelId="{99399BAB-D907-4A83-8710-A87ED49742F7}" type="presParOf" srcId="{8CB29C57-6C58-4582-8876-E356714FC429}" destId="{1C9AAD26-8640-4314-B8EA-71AF1C5EAFAE}" srcOrd="0" destOrd="0" presId="urn:microsoft.com/office/officeart/2009/layout/CirclePictureHierarchy"/>
    <dgm:cxn modelId="{A4901951-E6BF-4C6B-8A96-2D39CAC29A8F}" type="presParOf" srcId="{8CB29C57-6C58-4582-8876-E356714FC429}" destId="{8440B681-300A-4981-9C38-ACC759827D82}" srcOrd="1" destOrd="0" presId="urn:microsoft.com/office/officeart/2009/layout/CirclePictureHierarchy"/>
    <dgm:cxn modelId="{F20ECE3B-4C91-490C-8699-6E7FFF492A88}" type="presParOf" srcId="{D155B555-91FE-4916-AD0C-4C8BBCA77CDB}" destId="{6603ED72-7C17-4B30-9F6B-F31918B55B95}" srcOrd="1" destOrd="0" presId="urn:microsoft.com/office/officeart/2009/layout/CirclePictureHierarchy"/>
    <dgm:cxn modelId="{5F259EE0-6AB7-44EE-A194-107D0358D6BA}" type="presParOf" srcId="{CFC126E0-CC09-4259-9A08-2C32BB7BB3AE}" destId="{4F4E99A2-1F54-4C5D-AB24-457AB2F5217B}" srcOrd="2" destOrd="0" presId="urn:microsoft.com/office/officeart/2009/layout/CirclePictureHierarchy"/>
    <dgm:cxn modelId="{DAD21134-D80B-4C50-9F26-14E71ABA5B5C}" type="presParOf" srcId="{CFC126E0-CC09-4259-9A08-2C32BB7BB3AE}" destId="{0EB96C72-0436-4DF9-98FC-DDE0B454AE6C}" srcOrd="3" destOrd="0" presId="urn:microsoft.com/office/officeart/2009/layout/CirclePictureHierarchy"/>
    <dgm:cxn modelId="{EE59BB90-54C7-4972-8EFE-ED17861D8940}" type="presParOf" srcId="{0EB96C72-0436-4DF9-98FC-DDE0B454AE6C}" destId="{4508D1A5-340B-4D3A-80DE-919FA33B272B}" srcOrd="0" destOrd="0" presId="urn:microsoft.com/office/officeart/2009/layout/CirclePictureHierarchy"/>
    <dgm:cxn modelId="{F63C5AE5-18A2-4D15-8375-5C66D6F0EE68}" type="presParOf" srcId="{4508D1A5-340B-4D3A-80DE-919FA33B272B}" destId="{D13AD24E-D0BC-44E9-B507-29486B790C22}" srcOrd="0" destOrd="0" presId="urn:microsoft.com/office/officeart/2009/layout/CirclePictureHierarchy"/>
    <dgm:cxn modelId="{9ABCD172-B36E-4777-B847-7ED3B04D4E4C}" type="presParOf" srcId="{4508D1A5-340B-4D3A-80DE-919FA33B272B}" destId="{791B6E01-7EAA-4A21-B66B-3920340D406D}" srcOrd="1" destOrd="0" presId="urn:microsoft.com/office/officeart/2009/layout/CirclePictureHierarchy"/>
    <dgm:cxn modelId="{123F891F-9D2E-4DF6-9ADC-4B440C16C412}" type="presParOf" srcId="{0EB96C72-0436-4DF9-98FC-DDE0B454AE6C}" destId="{8D8B3080-EE94-4211-AC0C-A0A6C5BCCD34}"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E99A2-1F54-4C5D-AB24-457AB2F5217B}">
      <dsp:nvSpPr>
        <dsp:cNvPr id="0" name=""/>
        <dsp:cNvSpPr/>
      </dsp:nvSpPr>
      <dsp:spPr>
        <a:xfrm>
          <a:off x="7712261" y="3001226"/>
          <a:ext cx="1437265" cy="329264"/>
        </a:xfrm>
        <a:custGeom>
          <a:avLst/>
          <a:gdLst/>
          <a:ahLst/>
          <a:cxnLst/>
          <a:rect l="0" t="0" r="0" b="0"/>
          <a:pathLst>
            <a:path>
              <a:moveTo>
                <a:pt x="0" y="0"/>
              </a:moveTo>
              <a:lnTo>
                <a:pt x="0" y="165938"/>
              </a:lnTo>
              <a:lnTo>
                <a:pt x="1437265" y="165938"/>
              </a:lnTo>
              <a:lnTo>
                <a:pt x="1437265" y="329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FC7D0A-30EE-487B-8127-E876A9F846D4}">
      <dsp:nvSpPr>
        <dsp:cNvPr id="0" name=""/>
        <dsp:cNvSpPr/>
      </dsp:nvSpPr>
      <dsp:spPr>
        <a:xfrm>
          <a:off x="6274996" y="3001226"/>
          <a:ext cx="1437265" cy="329264"/>
        </a:xfrm>
        <a:custGeom>
          <a:avLst/>
          <a:gdLst/>
          <a:ahLst/>
          <a:cxnLst/>
          <a:rect l="0" t="0" r="0" b="0"/>
          <a:pathLst>
            <a:path>
              <a:moveTo>
                <a:pt x="1437265" y="0"/>
              </a:moveTo>
              <a:lnTo>
                <a:pt x="1437265" y="165938"/>
              </a:lnTo>
              <a:lnTo>
                <a:pt x="0" y="165938"/>
              </a:lnTo>
              <a:lnTo>
                <a:pt x="0" y="329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D547B-9535-4383-B643-DE59F481D916}">
      <dsp:nvSpPr>
        <dsp:cNvPr id="0" name=""/>
        <dsp:cNvSpPr/>
      </dsp:nvSpPr>
      <dsp:spPr>
        <a:xfrm>
          <a:off x="4837731" y="1626678"/>
          <a:ext cx="2874530" cy="329264"/>
        </a:xfrm>
        <a:custGeom>
          <a:avLst/>
          <a:gdLst/>
          <a:ahLst/>
          <a:cxnLst/>
          <a:rect l="0" t="0" r="0" b="0"/>
          <a:pathLst>
            <a:path>
              <a:moveTo>
                <a:pt x="0" y="0"/>
              </a:moveTo>
              <a:lnTo>
                <a:pt x="0" y="165938"/>
              </a:lnTo>
              <a:lnTo>
                <a:pt x="2874530" y="165938"/>
              </a:lnTo>
              <a:lnTo>
                <a:pt x="2874530" y="3292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ED4B5D-52EE-42BE-9F20-84876AC211E5}">
      <dsp:nvSpPr>
        <dsp:cNvPr id="0" name=""/>
        <dsp:cNvSpPr/>
      </dsp:nvSpPr>
      <dsp:spPr>
        <a:xfrm>
          <a:off x="1963200" y="3001226"/>
          <a:ext cx="1437265" cy="329264"/>
        </a:xfrm>
        <a:custGeom>
          <a:avLst/>
          <a:gdLst/>
          <a:ahLst/>
          <a:cxnLst/>
          <a:rect l="0" t="0" r="0" b="0"/>
          <a:pathLst>
            <a:path>
              <a:moveTo>
                <a:pt x="0" y="0"/>
              </a:moveTo>
              <a:lnTo>
                <a:pt x="0" y="165938"/>
              </a:lnTo>
              <a:lnTo>
                <a:pt x="1437265" y="165938"/>
              </a:lnTo>
              <a:lnTo>
                <a:pt x="1437265" y="329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BC7655-8F41-4C5E-956B-C1F145E624B5}">
      <dsp:nvSpPr>
        <dsp:cNvPr id="0" name=""/>
        <dsp:cNvSpPr/>
      </dsp:nvSpPr>
      <dsp:spPr>
        <a:xfrm>
          <a:off x="525935" y="3001226"/>
          <a:ext cx="1437265" cy="329264"/>
        </a:xfrm>
        <a:custGeom>
          <a:avLst/>
          <a:gdLst/>
          <a:ahLst/>
          <a:cxnLst/>
          <a:rect l="0" t="0" r="0" b="0"/>
          <a:pathLst>
            <a:path>
              <a:moveTo>
                <a:pt x="1437265" y="0"/>
              </a:moveTo>
              <a:lnTo>
                <a:pt x="1437265" y="165938"/>
              </a:lnTo>
              <a:lnTo>
                <a:pt x="0" y="165938"/>
              </a:lnTo>
              <a:lnTo>
                <a:pt x="0" y="3292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62C6DF-9BEC-4A12-81A0-20125D915913}">
      <dsp:nvSpPr>
        <dsp:cNvPr id="0" name=""/>
        <dsp:cNvSpPr/>
      </dsp:nvSpPr>
      <dsp:spPr>
        <a:xfrm>
          <a:off x="1963200" y="1626678"/>
          <a:ext cx="2874530" cy="329264"/>
        </a:xfrm>
        <a:custGeom>
          <a:avLst/>
          <a:gdLst/>
          <a:ahLst/>
          <a:cxnLst/>
          <a:rect l="0" t="0" r="0" b="0"/>
          <a:pathLst>
            <a:path>
              <a:moveTo>
                <a:pt x="2874530" y="0"/>
              </a:moveTo>
              <a:lnTo>
                <a:pt x="2874530" y="165938"/>
              </a:lnTo>
              <a:lnTo>
                <a:pt x="0" y="165938"/>
              </a:lnTo>
              <a:lnTo>
                <a:pt x="0" y="3292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6C990-C732-4A64-ABF2-11E92F5671DF}">
      <dsp:nvSpPr>
        <dsp:cNvPr id="0" name=""/>
        <dsp:cNvSpPr/>
      </dsp:nvSpPr>
      <dsp:spPr>
        <a:xfrm>
          <a:off x="1440559" y="581394"/>
          <a:ext cx="1045283" cy="104528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8000" r="-6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5DF28-29AE-49C2-A0F2-E4DA8FAAA86D}">
      <dsp:nvSpPr>
        <dsp:cNvPr id="0" name=""/>
        <dsp:cNvSpPr/>
      </dsp:nvSpPr>
      <dsp:spPr>
        <a:xfrm>
          <a:off x="2485842" y="578781"/>
          <a:ext cx="1567925" cy="10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yo</a:t>
          </a:r>
        </a:p>
      </dsp:txBody>
      <dsp:txXfrm>
        <a:off x="2485842" y="578781"/>
        <a:ext cx="1567925" cy="1045283"/>
      </dsp:txXfrm>
    </dsp:sp>
    <dsp:sp modelId="{1D420EA7-4F11-4520-B66F-E3A8A9541E69}">
      <dsp:nvSpPr>
        <dsp:cNvPr id="0" name=""/>
        <dsp:cNvSpPr/>
      </dsp:nvSpPr>
      <dsp:spPr>
        <a:xfrm>
          <a:off x="4315089" y="581394"/>
          <a:ext cx="1045283" cy="104528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A0FB1-D7B1-4123-9C0A-9082A4E9AEB0}">
      <dsp:nvSpPr>
        <dsp:cNvPr id="0" name=""/>
        <dsp:cNvSpPr/>
      </dsp:nvSpPr>
      <dsp:spPr>
        <a:xfrm>
          <a:off x="5360373" y="578781"/>
          <a:ext cx="1567925" cy="10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Jorge</a:t>
          </a:r>
        </a:p>
      </dsp:txBody>
      <dsp:txXfrm>
        <a:off x="5360373" y="578781"/>
        <a:ext cx="1567925" cy="1045283"/>
      </dsp:txXfrm>
    </dsp:sp>
    <dsp:sp modelId="{3678194A-3FAC-41C3-AE5F-A62E067DB102}">
      <dsp:nvSpPr>
        <dsp:cNvPr id="0" name=""/>
        <dsp:cNvSpPr/>
      </dsp:nvSpPr>
      <dsp:spPr>
        <a:xfrm>
          <a:off x="1440559" y="1955942"/>
          <a:ext cx="1045283" cy="104528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0904C-6FE1-4657-9BB1-05500643D245}">
      <dsp:nvSpPr>
        <dsp:cNvPr id="0" name=""/>
        <dsp:cNvSpPr/>
      </dsp:nvSpPr>
      <dsp:spPr>
        <a:xfrm>
          <a:off x="2485842" y="1953329"/>
          <a:ext cx="1567925" cy="10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papá</a:t>
          </a:r>
        </a:p>
      </dsp:txBody>
      <dsp:txXfrm>
        <a:off x="2485842" y="1953329"/>
        <a:ext cx="1567925" cy="1045283"/>
      </dsp:txXfrm>
    </dsp:sp>
    <dsp:sp modelId="{1FCE7A62-EB68-4C51-8CCF-61D187FC2EEA}">
      <dsp:nvSpPr>
        <dsp:cNvPr id="0" name=""/>
        <dsp:cNvSpPr/>
      </dsp:nvSpPr>
      <dsp:spPr>
        <a:xfrm>
          <a:off x="3293" y="3330490"/>
          <a:ext cx="1045283" cy="104528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58CD5-05BD-4622-886D-03E46AA63A3A}">
      <dsp:nvSpPr>
        <dsp:cNvPr id="0" name=""/>
        <dsp:cNvSpPr/>
      </dsp:nvSpPr>
      <dsp:spPr>
        <a:xfrm>
          <a:off x="1048577" y="3327877"/>
          <a:ext cx="1567925" cy="10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Luis</a:t>
          </a:r>
        </a:p>
      </dsp:txBody>
      <dsp:txXfrm>
        <a:off x="1048577" y="3327877"/>
        <a:ext cx="1567925" cy="1045283"/>
      </dsp:txXfrm>
    </dsp:sp>
    <dsp:sp modelId="{7E147049-A90C-4AF3-8ED1-8EEE24AE95B4}">
      <dsp:nvSpPr>
        <dsp:cNvPr id="0" name=""/>
        <dsp:cNvSpPr/>
      </dsp:nvSpPr>
      <dsp:spPr>
        <a:xfrm>
          <a:off x="2877824" y="3330490"/>
          <a:ext cx="1045283" cy="1045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55E62-3CAA-476F-B647-AFB764F9A8F7}">
      <dsp:nvSpPr>
        <dsp:cNvPr id="0" name=""/>
        <dsp:cNvSpPr/>
      </dsp:nvSpPr>
      <dsp:spPr>
        <a:xfrm>
          <a:off x="3923107" y="3327877"/>
          <a:ext cx="1567925" cy="10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Alicia</a:t>
          </a:r>
        </a:p>
      </dsp:txBody>
      <dsp:txXfrm>
        <a:off x="3923107" y="3327877"/>
        <a:ext cx="1567925" cy="1045283"/>
      </dsp:txXfrm>
    </dsp:sp>
    <dsp:sp modelId="{98E48DC3-9C71-47E8-85E8-3D698683205B}">
      <dsp:nvSpPr>
        <dsp:cNvPr id="0" name=""/>
        <dsp:cNvSpPr/>
      </dsp:nvSpPr>
      <dsp:spPr>
        <a:xfrm>
          <a:off x="7189619" y="1955942"/>
          <a:ext cx="1045283" cy="104528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D0D71-5E13-44C4-AB84-B72FF4A6DE0F}">
      <dsp:nvSpPr>
        <dsp:cNvPr id="0" name=""/>
        <dsp:cNvSpPr/>
      </dsp:nvSpPr>
      <dsp:spPr>
        <a:xfrm>
          <a:off x="8234903" y="1953329"/>
          <a:ext cx="1567925" cy="10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mamá</a:t>
          </a:r>
        </a:p>
      </dsp:txBody>
      <dsp:txXfrm>
        <a:off x="8234903" y="1953329"/>
        <a:ext cx="1567925" cy="1045283"/>
      </dsp:txXfrm>
    </dsp:sp>
    <dsp:sp modelId="{1C9AAD26-8640-4314-B8EA-71AF1C5EAFAE}">
      <dsp:nvSpPr>
        <dsp:cNvPr id="0" name=""/>
        <dsp:cNvSpPr/>
      </dsp:nvSpPr>
      <dsp:spPr>
        <a:xfrm>
          <a:off x="5752354" y="3330490"/>
          <a:ext cx="1045283" cy="1045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0B681-300A-4981-9C38-ACC759827D82}">
      <dsp:nvSpPr>
        <dsp:cNvPr id="0" name=""/>
        <dsp:cNvSpPr/>
      </dsp:nvSpPr>
      <dsp:spPr>
        <a:xfrm>
          <a:off x="6797638" y="3327877"/>
          <a:ext cx="1567925" cy="10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Alberto</a:t>
          </a:r>
        </a:p>
      </dsp:txBody>
      <dsp:txXfrm>
        <a:off x="6797638" y="3327877"/>
        <a:ext cx="1567925" cy="1045283"/>
      </dsp:txXfrm>
    </dsp:sp>
    <dsp:sp modelId="{D13AD24E-D0BC-44E9-B507-29486B790C22}">
      <dsp:nvSpPr>
        <dsp:cNvPr id="0" name=""/>
        <dsp:cNvSpPr/>
      </dsp:nvSpPr>
      <dsp:spPr>
        <a:xfrm>
          <a:off x="8626884" y="3330490"/>
          <a:ext cx="1045283" cy="1045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B6E01-7EAA-4A21-B66B-3920340D406D}">
      <dsp:nvSpPr>
        <dsp:cNvPr id="0" name=""/>
        <dsp:cNvSpPr/>
      </dsp:nvSpPr>
      <dsp:spPr>
        <a:xfrm>
          <a:off x="9672168" y="3327877"/>
          <a:ext cx="1567925" cy="1045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a:t>Amada</a:t>
          </a:r>
        </a:p>
      </dsp:txBody>
      <dsp:txXfrm>
        <a:off x="9672168" y="3327877"/>
        <a:ext cx="1567925" cy="1045283"/>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‹Nº›</a:t>
            </a:fld>
            <a:endParaRPr lang="en-US" dirty="0"/>
          </a:p>
        </p:txBody>
      </p:sp>
    </p:spTree>
    <p:extLst>
      <p:ext uri="{BB962C8B-B14F-4D97-AF65-F5344CB8AC3E}">
        <p14:creationId xmlns:p14="http://schemas.microsoft.com/office/powerpoint/2010/main" val="267537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154555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221824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195315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135163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364547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152264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31693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277232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270055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‹Nº›</a:t>
            </a:fld>
            <a:endParaRPr lang="en-US"/>
          </a:p>
        </p:txBody>
      </p:sp>
    </p:spTree>
    <p:extLst>
      <p:ext uri="{BB962C8B-B14F-4D97-AF65-F5344CB8AC3E}">
        <p14:creationId xmlns:p14="http://schemas.microsoft.com/office/powerpoint/2010/main" val="15583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12/11/2023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‹Nº›</a:t>
            </a:fld>
            <a:endParaRPr lang="en-US" dirty="0"/>
          </a:p>
        </p:txBody>
      </p:sp>
    </p:spTree>
    <p:extLst>
      <p:ext uri="{BB962C8B-B14F-4D97-AF65-F5344CB8AC3E}">
        <p14:creationId xmlns:p14="http://schemas.microsoft.com/office/powerpoint/2010/main" val="122852375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5" r:id="rId6"/>
    <p:sldLayoutId id="2147483720"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educastur-my.sharepoint.com/:w:/g/personal/jesusop_educastur_org/EVXRa-i0hUFDu6pHDOML1SABxyHTFngztgWnICiX9SEA4g?e=yHNNwL"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3DB0F2-223D-9870-F07F-644F98C572D4}"/>
              </a:ext>
            </a:extLst>
          </p:cNvPr>
          <p:cNvPicPr>
            <a:picLocks noChangeAspect="1"/>
          </p:cNvPicPr>
          <p:nvPr/>
        </p:nvPicPr>
        <p:blipFill rotWithShape="1">
          <a:blip r:embed="rId2">
            <a:alphaModFix amt="50000"/>
          </a:blip>
          <a:srcRect t="28358" b="720"/>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a:extLst>
              <a:ext uri="{FF2B5EF4-FFF2-40B4-BE49-F238E27FC236}">
                <a16:creationId xmlns:a16="http://schemas.microsoft.com/office/drawing/2014/main" id="{A7C8150E-2D1E-C824-6285-6A7BB131E319}"/>
              </a:ext>
            </a:extLst>
          </p:cNvPr>
          <p:cNvSpPr>
            <a:spLocks noGrp="1"/>
          </p:cNvSpPr>
          <p:nvPr>
            <p:ph type="ctrTitle"/>
          </p:nvPr>
        </p:nvSpPr>
        <p:spPr>
          <a:xfrm>
            <a:off x="761999" y="1514475"/>
            <a:ext cx="10829926" cy="1995487"/>
          </a:xfrm>
        </p:spPr>
        <p:txBody>
          <a:bodyPr>
            <a:normAutofit/>
          </a:bodyPr>
          <a:lstStyle/>
          <a:p>
            <a:pPr algn="l"/>
            <a:r>
              <a:rPr lang="es-ES" sz="6800" dirty="0"/>
              <a:t>EL COLOR DE MIS OJOS</a:t>
            </a:r>
          </a:p>
        </p:txBody>
      </p:sp>
    </p:spTree>
    <p:extLst>
      <p:ext uri="{BB962C8B-B14F-4D97-AF65-F5344CB8AC3E}">
        <p14:creationId xmlns:p14="http://schemas.microsoft.com/office/powerpoint/2010/main" val="129151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1DFBA96-062C-D061-9F4A-5B44A2202C18}"/>
              </a:ext>
            </a:extLst>
          </p:cNvPr>
          <p:cNvSpPr txBox="1"/>
          <p:nvPr/>
        </p:nvSpPr>
        <p:spPr>
          <a:xfrm>
            <a:off x="707922" y="550606"/>
            <a:ext cx="1741182" cy="369332"/>
          </a:xfrm>
          <a:prstGeom prst="rect">
            <a:avLst/>
          </a:prstGeom>
          <a:noFill/>
        </p:spPr>
        <p:txBody>
          <a:bodyPr wrap="none" rtlCol="0">
            <a:spAutoFit/>
          </a:bodyPr>
          <a:lstStyle/>
          <a:p>
            <a:r>
              <a:rPr lang="es-ES" dirty="0"/>
              <a:t>ACTIVIDAD 1</a:t>
            </a:r>
          </a:p>
        </p:txBody>
      </p:sp>
      <p:sp>
        <p:nvSpPr>
          <p:cNvPr id="3" name="CuadroTexto 2">
            <a:extLst>
              <a:ext uri="{FF2B5EF4-FFF2-40B4-BE49-F238E27FC236}">
                <a16:creationId xmlns:a16="http://schemas.microsoft.com/office/drawing/2014/main" id="{D04C8D46-F72E-E864-D9F7-58D7F5D280D0}"/>
              </a:ext>
            </a:extLst>
          </p:cNvPr>
          <p:cNvSpPr txBox="1"/>
          <p:nvPr/>
        </p:nvSpPr>
        <p:spPr>
          <a:xfrm>
            <a:off x="707922" y="1209368"/>
            <a:ext cx="10874478" cy="923330"/>
          </a:xfrm>
          <a:prstGeom prst="rect">
            <a:avLst/>
          </a:prstGeom>
          <a:noFill/>
        </p:spPr>
        <p:txBody>
          <a:bodyPr wrap="square" rtlCol="0">
            <a:spAutoFit/>
          </a:bodyPr>
          <a:lstStyle/>
          <a:p>
            <a:r>
              <a:rPr lang="es-ES" dirty="0"/>
              <a:t>Búsqueda de información y realización de ejercicios sencillos sobre la herencia de caracteres mendelianos, basados en la herencia denominada “dominancia – recesividad”, diferenciando caracteres ligados al sexo de caracteres ligados a genes somáticos.</a:t>
            </a:r>
          </a:p>
        </p:txBody>
      </p:sp>
      <p:sp>
        <p:nvSpPr>
          <p:cNvPr id="4" name="CuadroTexto 3">
            <a:extLst>
              <a:ext uri="{FF2B5EF4-FFF2-40B4-BE49-F238E27FC236}">
                <a16:creationId xmlns:a16="http://schemas.microsoft.com/office/drawing/2014/main" id="{A778F5C7-99B6-2C45-08DB-42521791CEA6}"/>
              </a:ext>
            </a:extLst>
          </p:cNvPr>
          <p:cNvSpPr txBox="1"/>
          <p:nvPr/>
        </p:nvSpPr>
        <p:spPr>
          <a:xfrm>
            <a:off x="707922" y="2913448"/>
            <a:ext cx="10717161" cy="2862322"/>
          </a:xfrm>
          <a:prstGeom prst="rect">
            <a:avLst/>
          </a:prstGeom>
          <a:solidFill>
            <a:schemeClr val="accent2">
              <a:lumMod val="75000"/>
            </a:schemeClr>
          </a:solidFill>
        </p:spPr>
        <p:txBody>
          <a:bodyPr wrap="square" rtlCol="0">
            <a:spAutoFit/>
          </a:bodyPr>
          <a:lstStyle/>
          <a:p>
            <a:pPr algn="just"/>
            <a:r>
              <a:rPr lang="es-ES" dirty="0"/>
              <a:t>Tenemos que practicar en la resolución de problemas de genética sobre herencia de caracteres a partir de árboles genealógicos. Tenemos que saber resolver cuestiones básicas, como si el carácter que estamos analizando es dominante o recesivo, y si está o no ligado al sexo (si está o no en los cromosomas sexuales).</a:t>
            </a:r>
          </a:p>
          <a:p>
            <a:pPr algn="just"/>
            <a:r>
              <a:rPr lang="es-ES" dirty="0"/>
              <a:t>Primero debemos buscar información sobre cómo deducir esas cuestiones a partir de árboles genealógicos y luego pasaremos a poner en práctica esos conocimientos resolviendo problemas sencillos. Gran parte de la información ya la vimos en clases de teoría.</a:t>
            </a:r>
          </a:p>
          <a:p>
            <a:pPr algn="just"/>
            <a:r>
              <a:rPr lang="es-ES" dirty="0"/>
              <a:t>Esa búsqueda de información ya trabajada y los resultados/conclusiones obtenidas, deben estar reflejadas en un texto que añadiremos al PowerPoint final del proyecto.</a:t>
            </a:r>
          </a:p>
        </p:txBody>
      </p:sp>
    </p:spTree>
    <p:extLst>
      <p:ext uri="{BB962C8B-B14F-4D97-AF65-F5344CB8AC3E}">
        <p14:creationId xmlns:p14="http://schemas.microsoft.com/office/powerpoint/2010/main" val="393395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21035E-7CE4-9D92-B9AB-ECD9D5594004}"/>
              </a:ext>
            </a:extLst>
          </p:cNvPr>
          <p:cNvSpPr txBox="1"/>
          <p:nvPr/>
        </p:nvSpPr>
        <p:spPr>
          <a:xfrm>
            <a:off x="524932" y="1258142"/>
            <a:ext cx="11125201" cy="2677656"/>
          </a:xfrm>
          <a:prstGeom prst="rect">
            <a:avLst/>
          </a:prstGeom>
          <a:noFill/>
        </p:spPr>
        <p:txBody>
          <a:bodyPr wrap="square" rtlCol="0">
            <a:spAutoFit/>
          </a:bodyPr>
          <a:lstStyle/>
          <a:p>
            <a:pPr algn="just"/>
            <a:r>
              <a:rPr lang="es-ES" sz="2800" b="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Árboles genealógicos</a:t>
            </a:r>
            <a:endParaRPr lang="es-ES" sz="2000" b="1" kern="1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a:endParaRPr lang="es-ES" sz="2000" b="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s-ES" sz="2400" b="1" kern="100" dirty="0">
                <a:effectLst/>
                <a:latin typeface="Calibri" panose="020F0502020204030204" pitchFamily="34" charset="0"/>
                <a:ea typeface="Calibri" panose="020F0502020204030204" pitchFamily="34" charset="0"/>
                <a:cs typeface="Arial" panose="020B0604020202020204" pitchFamily="34" charset="0"/>
              </a:rPr>
              <a:t>Una vez que tenemos la información de sobre cómo resolver problemas de herencia a partir de árboles genealógicos, resolveremos los siguientes problemas (4 primeros ejercicios) y después se mostrará un árbol genealógico sobre la herencia del color de los ojos, para saber qué colores de ojos son dominantes y cuáles recesivos, y conocer si la herencia está ligada al sexo o no.</a:t>
            </a:r>
            <a:endParaRPr lang="es-E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103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7DEF6D-8122-5D45-5BC1-DD1661559DBA}"/>
              </a:ext>
            </a:extLst>
          </p:cNvPr>
          <p:cNvSpPr>
            <a:spLocks noChangeArrowheads="1"/>
          </p:cNvSpPr>
          <p:nvPr/>
        </p:nvSpPr>
        <p:spPr bwMode="auto">
          <a:xfrm>
            <a:off x="683157" y="137681"/>
            <a:ext cx="109427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En la figura se indica la transmisi</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un car</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cter en una familia (los hombres se representan con un cuadrado y las mujeres con un c</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rculo). El car</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cter presenta las dos alternativas que se indican en blanco y en negro y est</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determinado por un solo gen.</a:t>
            </a:r>
            <a:endParaRPr kumimoji="0" lang="es-ES" altLang="es-ES" b="0" i="0" u="none" strike="noStrike" cap="none" normalizeH="0" baseline="0" dirty="0">
              <a:ln>
                <a:noFill/>
              </a:ln>
              <a:solidFill>
                <a:schemeClr val="tx1"/>
              </a:solidFill>
              <a:effectLst/>
            </a:endParaRPr>
          </a:p>
        </p:txBody>
      </p:sp>
      <p:pic>
        <p:nvPicPr>
          <p:cNvPr id="1025" name="Imagen 6" descr="Imagen que contiene dibujo, reloj&#10;&#10;Descripción generada automáticamente">
            <a:extLst>
              <a:ext uri="{FF2B5EF4-FFF2-40B4-BE49-F238E27FC236}">
                <a16:creationId xmlns:a16="http://schemas.microsoft.com/office/drawing/2014/main" id="{54DE28D8-1856-D420-18EB-E554344CB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288" y="1444310"/>
            <a:ext cx="5797423" cy="31276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725670B-586C-49C4-2777-F044138C066F}"/>
              </a:ext>
            </a:extLst>
          </p:cNvPr>
          <p:cNvSpPr>
            <a:spLocks noChangeArrowheads="1"/>
          </p:cNvSpPr>
          <p:nvPr/>
        </p:nvSpPr>
        <p:spPr bwMode="auto">
          <a:xfrm>
            <a:off x="683157" y="4860302"/>
            <a:ext cx="109427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Indique si el alelo que determina la alternativa representada en negro es dominante o recesivo. Razone la respuesta.</a:t>
            </a:r>
            <a:endParaRPr kumimoji="0" lang="es-ES" altLang="es-E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Indique si el gen que determina ese car</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cter es autos</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mico o est</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situado en el cromosoma X. Razone la respuesta.</a:t>
            </a:r>
            <a:endParaRPr kumimoji="0" lang="es-ES" altLang="es-E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870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EB7429-8CE7-C8B2-F285-6E03FF42A266}"/>
              </a:ext>
            </a:extLst>
          </p:cNvPr>
          <p:cNvSpPr>
            <a:spLocks noChangeArrowheads="1"/>
          </p:cNvSpPr>
          <p:nvPr/>
        </p:nvSpPr>
        <p:spPr bwMode="auto">
          <a:xfrm>
            <a:off x="586936" y="377154"/>
            <a:ext cx="1115097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2. En la figura se indica la transmisión de un carácter en una familia (los hombres se representan con un cuadrado y las mujeres con un círculo). El carácter presenta las dos alternativas que se indican en blanco y en negro y está determinado por un solo gen. </a:t>
            </a:r>
            <a:endParaRPr kumimoji="0" lang="es-ES" altLang="es-ES" b="0" i="0" u="none" strike="noStrike" cap="none" normalizeH="0" baseline="0" dirty="0">
              <a:ln>
                <a:noFill/>
              </a:ln>
              <a:effectLst/>
            </a:endParaRPr>
          </a:p>
        </p:txBody>
      </p:sp>
      <p:pic>
        <p:nvPicPr>
          <p:cNvPr id="1025" name="Imagen 10" descr="Imagen que contiene dibujo, reloj&#10;&#10;Descripción generada automáticamente">
            <a:extLst>
              <a:ext uri="{FF2B5EF4-FFF2-40B4-BE49-F238E27FC236}">
                <a16:creationId xmlns:a16="http://schemas.microsoft.com/office/drawing/2014/main" id="{9C2729DE-75B0-F6BA-FDB5-C2EF6902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354" y="1754155"/>
            <a:ext cx="6426796" cy="3093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6C17458-0C9B-D1C4-2CFF-E252B4571155}"/>
              </a:ext>
            </a:extLst>
          </p:cNvPr>
          <p:cNvSpPr>
            <a:spLocks noChangeArrowheads="1"/>
          </p:cNvSpPr>
          <p:nvPr/>
        </p:nvSpPr>
        <p:spPr bwMode="auto">
          <a:xfrm>
            <a:off x="586936" y="5435945"/>
            <a:ext cx="111509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Indique si el alelo que determina la alternativa representada en negro es dominante o recesivo. Razone la respuesta. </a:t>
            </a:r>
            <a:endPar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Indique si el gen que determina ese carácter es autosómico o está ligado al sexo. Razone la respuesta.</a:t>
            </a:r>
            <a:r>
              <a:rPr kumimoji="0" lang="es-ES" altLang="es-ES" b="0" i="0" u="none" strike="noStrike" cap="none" normalizeH="0" baseline="0" dirty="0">
                <a:ln>
                  <a:noFill/>
                </a:ln>
                <a:solidFill>
                  <a:schemeClr val="tx1"/>
                </a:solidFill>
                <a:effectLst/>
              </a:rPr>
              <a:t> </a:t>
            </a:r>
            <a:endParaRPr kumimoji="0" lang="es-ES" altLang="es-E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633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8C8F2D-6217-1002-FC91-5A0249253E81}"/>
              </a:ext>
            </a:extLst>
          </p:cNvPr>
          <p:cNvSpPr>
            <a:spLocks noChangeArrowheads="1"/>
          </p:cNvSpPr>
          <p:nvPr/>
        </p:nvSpPr>
        <p:spPr bwMode="auto">
          <a:xfrm rot="10800000" flipV="1">
            <a:off x="261256" y="294295"/>
            <a:ext cx="1125271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3. La enfermedad de Huntington es una enfermedad degenerativa del sistema nervioso. Su principal característica es la aparición de desórdenes motores. Además, va acompañada de un deterioro intelectual que, en muchos casos, conlleva alteraciones emocionales y de conducta. En la siguiente figura se muestra una genealogía de la enfermedad o corea de Huntington. Las mujeres se representan con un círculo y los hombres con un cuadrado. Los individuos en negro indican manifestación de la enfermedad. </a:t>
            </a:r>
            <a:endParaRPr kumimoji="0" lang="es-ES" altLang="es-ES"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a:ln>
                <a:noFill/>
              </a:ln>
              <a:effectLst/>
              <a:latin typeface="Arial" panose="020B0604020202020204" pitchFamily="34" charset="0"/>
            </a:endParaRPr>
          </a:p>
        </p:txBody>
      </p:sp>
      <p:pic>
        <p:nvPicPr>
          <p:cNvPr id="2049" name="Imagen 12">
            <a:extLst>
              <a:ext uri="{FF2B5EF4-FFF2-40B4-BE49-F238E27FC236}">
                <a16:creationId xmlns:a16="http://schemas.microsoft.com/office/drawing/2014/main" id="{F42846A8-6990-C61A-91E3-C4197EDBC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2118046" y="2187122"/>
            <a:ext cx="5794313" cy="29935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D7536C-31D6-CF76-CD0B-144BD04C945E}"/>
              </a:ext>
            </a:extLst>
          </p:cNvPr>
          <p:cNvSpPr>
            <a:spLocks noChangeArrowheads="1"/>
          </p:cNvSpPr>
          <p:nvPr/>
        </p:nvSpPr>
        <p:spPr bwMode="auto">
          <a:xfrm>
            <a:off x="261256" y="5570378"/>
            <a:ext cx="8524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Indique si se trata de una enfermedad dominante o recesiva.</a:t>
            </a:r>
            <a:endParaRPr kumimoji="0" lang="es-ES" altLang="es-ES"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Averigüe el genotipo de cada uno de los individuos de la genealogía. </a:t>
            </a:r>
          </a:p>
        </p:txBody>
      </p:sp>
    </p:spTree>
    <p:extLst>
      <p:ext uri="{BB962C8B-B14F-4D97-AF65-F5344CB8AC3E}">
        <p14:creationId xmlns:p14="http://schemas.microsoft.com/office/powerpoint/2010/main" val="119988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5E4FB-E00E-E2A3-2F37-FF642C223D64}"/>
              </a:ext>
            </a:extLst>
          </p:cNvPr>
          <p:cNvSpPr>
            <a:spLocks noChangeArrowheads="1"/>
          </p:cNvSpPr>
          <p:nvPr/>
        </p:nvSpPr>
        <p:spPr bwMode="auto">
          <a:xfrm>
            <a:off x="447868" y="378754"/>
            <a:ext cx="1107543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4. </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 la figura se indica la transmisi</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cierto fenotipo (individuos en negro) en una familia (los hombres se representan con un cuadrado y las mujeres con un c</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rculo).</a:t>
            </a:r>
            <a:endParaRPr kumimoji="0" lang="es-ES" altLang="es-E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Indique si ese fenotipo es dominante o recesivo. Razone la respuesta.</a:t>
            </a:r>
            <a:endParaRPr kumimoji="0" lang="es-ES" altLang="es-E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Indique si el gen que determina ese car</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cter es autos</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mico o est</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ligado al sexo. Razone la respuesta.</a:t>
            </a:r>
            <a:endParaRPr kumimoji="0" lang="es-ES" altLang="es-E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Indique los posibles genotipos de todos los individuos. Utilice la letra A (may</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scula) para el alelo dominante y la letra a (min</a:t>
            </a:r>
            <a:r>
              <a:rPr kumimoji="0" lang="es-ES" altLang="es-E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ES" altLang="es-E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scula) para el recesivo.</a:t>
            </a:r>
            <a:endParaRPr kumimoji="0" lang="es-ES" altLang="es-ES" b="0" i="0" u="none" strike="noStrike" cap="none" normalizeH="0" baseline="0" dirty="0">
              <a:ln>
                <a:noFill/>
              </a:ln>
              <a:solidFill>
                <a:schemeClr val="tx1"/>
              </a:solidFill>
              <a:effectLst/>
            </a:endParaRPr>
          </a:p>
        </p:txBody>
      </p:sp>
      <p:pic>
        <p:nvPicPr>
          <p:cNvPr id="3073" name="Imagen 1">
            <a:extLst>
              <a:ext uri="{FF2B5EF4-FFF2-40B4-BE49-F238E27FC236}">
                <a16:creationId xmlns:a16="http://schemas.microsoft.com/office/drawing/2014/main" id="{005E7EF5-F237-4B6B-6E9B-8C7488FF8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821" y="2300248"/>
            <a:ext cx="5338358" cy="388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9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30F39A-134A-94B2-0D25-6B3EFF5EE72E}"/>
              </a:ext>
            </a:extLst>
          </p:cNvPr>
          <p:cNvSpPr txBox="1"/>
          <p:nvPr/>
        </p:nvSpPr>
        <p:spPr>
          <a:xfrm>
            <a:off x="1061884" y="688258"/>
            <a:ext cx="5489003" cy="369332"/>
          </a:xfrm>
          <a:prstGeom prst="rect">
            <a:avLst/>
          </a:prstGeom>
          <a:noFill/>
        </p:spPr>
        <p:txBody>
          <a:bodyPr wrap="none" rtlCol="0">
            <a:spAutoFit/>
          </a:bodyPr>
          <a:lstStyle/>
          <a:p>
            <a:r>
              <a:rPr lang="es-ES" b="1" dirty="0">
                <a:solidFill>
                  <a:schemeClr val="bg1"/>
                </a:solidFill>
              </a:rPr>
              <a:t>ESCALA DE VALORACIÓN – ACTIVIDAD 1</a:t>
            </a:r>
          </a:p>
        </p:txBody>
      </p:sp>
      <p:graphicFrame>
        <p:nvGraphicFramePr>
          <p:cNvPr id="4" name="Tabla 3">
            <a:extLst>
              <a:ext uri="{FF2B5EF4-FFF2-40B4-BE49-F238E27FC236}">
                <a16:creationId xmlns:a16="http://schemas.microsoft.com/office/drawing/2014/main" id="{18057D60-1396-744F-8C39-C29953B16004}"/>
              </a:ext>
            </a:extLst>
          </p:cNvPr>
          <p:cNvGraphicFramePr>
            <a:graphicFrameLocks noGrp="1"/>
          </p:cNvGraphicFramePr>
          <p:nvPr>
            <p:extLst>
              <p:ext uri="{D42A27DB-BD31-4B8C-83A1-F6EECF244321}">
                <p14:modId xmlns:p14="http://schemas.microsoft.com/office/powerpoint/2010/main" val="1055721848"/>
              </p:ext>
            </p:extLst>
          </p:nvPr>
        </p:nvGraphicFramePr>
        <p:xfrm>
          <a:off x="157315" y="1217068"/>
          <a:ext cx="11484000" cy="5095241"/>
        </p:xfrm>
        <a:graphic>
          <a:graphicData uri="http://schemas.openxmlformats.org/drawingml/2006/table">
            <a:tbl>
              <a:tblPr firstRow="1" bandRow="1">
                <a:tableStyleId>{5C22544A-7EE6-4342-B048-85BDC9FD1C3A}</a:tableStyleId>
              </a:tblPr>
              <a:tblGrid>
                <a:gridCol w="7364362">
                  <a:extLst>
                    <a:ext uri="{9D8B030D-6E8A-4147-A177-3AD203B41FA5}">
                      <a16:colId xmlns:a16="http://schemas.microsoft.com/office/drawing/2014/main" val="4076315479"/>
                    </a:ext>
                  </a:extLst>
                </a:gridCol>
                <a:gridCol w="904568">
                  <a:extLst>
                    <a:ext uri="{9D8B030D-6E8A-4147-A177-3AD203B41FA5}">
                      <a16:colId xmlns:a16="http://schemas.microsoft.com/office/drawing/2014/main" val="1535470804"/>
                    </a:ext>
                  </a:extLst>
                </a:gridCol>
                <a:gridCol w="875071">
                  <a:extLst>
                    <a:ext uri="{9D8B030D-6E8A-4147-A177-3AD203B41FA5}">
                      <a16:colId xmlns:a16="http://schemas.microsoft.com/office/drawing/2014/main" val="1697869509"/>
                    </a:ext>
                  </a:extLst>
                </a:gridCol>
                <a:gridCol w="825910">
                  <a:extLst>
                    <a:ext uri="{9D8B030D-6E8A-4147-A177-3AD203B41FA5}">
                      <a16:colId xmlns:a16="http://schemas.microsoft.com/office/drawing/2014/main" val="698803581"/>
                    </a:ext>
                  </a:extLst>
                </a:gridCol>
                <a:gridCol w="825909">
                  <a:extLst>
                    <a:ext uri="{9D8B030D-6E8A-4147-A177-3AD203B41FA5}">
                      <a16:colId xmlns:a16="http://schemas.microsoft.com/office/drawing/2014/main" val="1940847450"/>
                    </a:ext>
                  </a:extLst>
                </a:gridCol>
                <a:gridCol w="688180">
                  <a:extLst>
                    <a:ext uri="{9D8B030D-6E8A-4147-A177-3AD203B41FA5}">
                      <a16:colId xmlns:a16="http://schemas.microsoft.com/office/drawing/2014/main" val="2975668216"/>
                    </a:ext>
                  </a:extLst>
                </a:gridCol>
              </a:tblGrid>
              <a:tr h="479939">
                <a:tc>
                  <a:txBody>
                    <a:bodyPr/>
                    <a:lstStyle/>
                    <a:p>
                      <a:endParaRPr lang="es-ES" dirty="0"/>
                    </a:p>
                  </a:txBody>
                  <a:tcPr/>
                </a:tc>
                <a:tc>
                  <a:txBody>
                    <a:bodyPr/>
                    <a:lstStyle/>
                    <a:p>
                      <a:pPr algn="ctr"/>
                      <a:r>
                        <a:rPr lang="es-ES" dirty="0"/>
                        <a:t>4</a:t>
                      </a:r>
                    </a:p>
                  </a:txBody>
                  <a:tcPr anchor="ctr"/>
                </a:tc>
                <a:tc>
                  <a:txBody>
                    <a:bodyPr/>
                    <a:lstStyle/>
                    <a:p>
                      <a:pPr algn="ctr"/>
                      <a:r>
                        <a:rPr lang="es-ES" dirty="0"/>
                        <a:t>3</a:t>
                      </a:r>
                    </a:p>
                  </a:txBody>
                  <a:tcPr anchor="ctr"/>
                </a:tc>
                <a:tc>
                  <a:txBody>
                    <a:bodyPr/>
                    <a:lstStyle/>
                    <a:p>
                      <a:pPr algn="ctr"/>
                      <a:r>
                        <a:rPr lang="es-ES" dirty="0"/>
                        <a:t>2</a:t>
                      </a:r>
                    </a:p>
                  </a:txBody>
                  <a:tcPr anchor="ctr"/>
                </a:tc>
                <a:tc>
                  <a:txBody>
                    <a:bodyPr/>
                    <a:lstStyle/>
                    <a:p>
                      <a:pPr algn="ctr"/>
                      <a:r>
                        <a:rPr lang="es-ES" dirty="0"/>
                        <a:t>1</a:t>
                      </a:r>
                    </a:p>
                  </a:txBody>
                  <a:tcPr anchor="ctr"/>
                </a:tc>
                <a:tc>
                  <a:txBody>
                    <a:bodyPr/>
                    <a:lstStyle/>
                    <a:p>
                      <a:pPr algn="ctr"/>
                      <a:r>
                        <a:rPr lang="es-ES" dirty="0"/>
                        <a:t>0</a:t>
                      </a:r>
                    </a:p>
                  </a:txBody>
                  <a:tcPr anchor="ctr"/>
                </a:tc>
                <a:extLst>
                  <a:ext uri="{0D108BD9-81ED-4DB2-BD59-A6C34878D82A}">
                    <a16:rowId xmlns:a16="http://schemas.microsoft.com/office/drawing/2014/main" val="3938926280"/>
                  </a:ext>
                </a:extLst>
              </a:tr>
              <a:tr h="1538434">
                <a:tc>
                  <a:txBody>
                    <a:bodyPr/>
                    <a:lstStyle/>
                    <a:p>
                      <a:r>
                        <a:rPr lang="es-ES" sz="1800" dirty="0">
                          <a:effectLst/>
                          <a:latin typeface="Calibri" panose="020F0502020204030204" pitchFamily="34" charset="0"/>
                          <a:ea typeface="Calibri" panose="020F0502020204030204" pitchFamily="34" charset="0"/>
                        </a:rPr>
                        <a:t>2.1 Resolver cuestiones y profundizar en aspectos biológicos y geológicos localizando, seleccionando, organizando y analizando críticamente la información de distintas fuentes y citándolas con respeto por la propiedad intelectual.</a:t>
                      </a:r>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804833788"/>
                  </a:ext>
                </a:extLst>
              </a:tr>
              <a:tr h="1538434">
                <a:tc>
                  <a:txBody>
                    <a:bodyPr/>
                    <a:lstStyle/>
                    <a:p>
                      <a:r>
                        <a:rPr lang="es-ES" sz="1800" dirty="0">
                          <a:effectLst/>
                          <a:latin typeface="Calibri" panose="020F0502020204030204" pitchFamily="34" charset="0"/>
                          <a:ea typeface="Calibri" panose="020F0502020204030204" pitchFamily="34" charset="0"/>
                        </a:rPr>
                        <a:t>4.1. Resolver problemas, crear modelos o dar explicación a procesos biológicos o geológicos utilizando conocimientos, datos e información proporcionados por el profesorado, el razonamiento lógico, el pensamiento computacional o los recursos digitales.</a:t>
                      </a: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42059068"/>
                  </a:ext>
                </a:extLst>
              </a:tr>
              <a:tr h="15384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Arial" panose="020B0604020202020204" pitchFamily="34" charset="0"/>
                        </a:rPr>
                        <a:t>4.2. Analizar críticamente la solución a un problema sobre fenómenos biológicos y geológicos aportando datos o informaciones científicas veraces cambiando los procedimientos utilizados o las conclusiones si dicha solución no fuese viable o ante nuevos datos aportados con posterioridad.</a:t>
                      </a:r>
                      <a:endParaRPr lang="es-ES" b="1" dirty="0">
                        <a:solidFill>
                          <a:srgbClr val="00B0F0"/>
                        </a:solidFill>
                      </a:endParaRP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922840314"/>
                  </a:ext>
                </a:extLst>
              </a:tr>
            </a:tbl>
          </a:graphicData>
        </a:graphic>
      </p:graphicFrame>
    </p:spTree>
    <p:extLst>
      <p:ext uri="{BB962C8B-B14F-4D97-AF65-F5344CB8AC3E}">
        <p14:creationId xmlns:p14="http://schemas.microsoft.com/office/powerpoint/2010/main" val="19654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85B1FE0-756C-F4B9-77EF-A65CC328FFAA}"/>
              </a:ext>
            </a:extLst>
          </p:cNvPr>
          <p:cNvGrpSpPr/>
          <p:nvPr/>
        </p:nvGrpSpPr>
        <p:grpSpPr>
          <a:xfrm>
            <a:off x="735563" y="0"/>
            <a:ext cx="10720873" cy="3501956"/>
            <a:chOff x="858416" y="1906555"/>
            <a:chExt cx="10720873" cy="3747552"/>
          </a:xfrm>
        </p:grpSpPr>
        <p:sp>
          <p:nvSpPr>
            <p:cNvPr id="3" name="CuadroTexto 2">
              <a:extLst>
                <a:ext uri="{FF2B5EF4-FFF2-40B4-BE49-F238E27FC236}">
                  <a16:creationId xmlns:a16="http://schemas.microsoft.com/office/drawing/2014/main" id="{31B44588-23D7-9F84-52AD-3177F7B66D4F}"/>
                </a:ext>
              </a:extLst>
            </p:cNvPr>
            <p:cNvSpPr txBox="1"/>
            <p:nvPr/>
          </p:nvSpPr>
          <p:spPr>
            <a:xfrm>
              <a:off x="858416" y="1906555"/>
              <a:ext cx="184731" cy="428170"/>
            </a:xfrm>
            <a:prstGeom prst="rect">
              <a:avLst/>
            </a:prstGeom>
            <a:noFill/>
          </p:spPr>
          <p:txBody>
            <a:bodyPr wrap="none" rtlCol="0">
              <a:spAutoFit/>
            </a:bodyPr>
            <a:lstStyle/>
            <a:p>
              <a:endParaRPr lang="es-ES" sz="2000" b="1" dirty="0">
                <a:solidFill>
                  <a:schemeClr val="accent1">
                    <a:lumMod val="40000"/>
                    <a:lumOff val="60000"/>
                  </a:schemeClr>
                </a:solidFill>
              </a:endParaRPr>
            </a:p>
          </p:txBody>
        </p:sp>
        <p:sp>
          <p:nvSpPr>
            <p:cNvPr id="4" name="CuadroTexto 3">
              <a:extLst>
                <a:ext uri="{FF2B5EF4-FFF2-40B4-BE49-F238E27FC236}">
                  <a16:creationId xmlns:a16="http://schemas.microsoft.com/office/drawing/2014/main" id="{CC365147-5E15-5A80-8AE3-4832A70CC81A}"/>
                </a:ext>
              </a:extLst>
            </p:cNvPr>
            <p:cNvSpPr txBox="1"/>
            <p:nvPr/>
          </p:nvSpPr>
          <p:spPr>
            <a:xfrm>
              <a:off x="858416" y="2656919"/>
              <a:ext cx="10720873" cy="2997188"/>
            </a:xfrm>
            <a:prstGeom prst="rect">
              <a:avLst/>
            </a:prstGeom>
            <a:noFill/>
          </p:spPr>
          <p:txBody>
            <a:bodyPr wrap="square" rtlCol="0">
              <a:spAutoFit/>
            </a:bodyPr>
            <a:lstStyle/>
            <a:p>
              <a:endParaRPr lang="es-ES" dirty="0"/>
            </a:p>
            <a:p>
              <a:r>
                <a:rPr lang="es-ES" b="1" dirty="0">
                  <a:solidFill>
                    <a:srgbClr val="00B0F0"/>
                  </a:solidFill>
                </a:rPr>
                <a:t>CRITERIOS DE EVALUACIÓN:</a:t>
              </a:r>
            </a:p>
            <a:p>
              <a:pPr algn="just"/>
              <a:r>
                <a:rPr lang="es-ES" sz="2000" dirty="0">
                  <a:effectLst/>
                  <a:latin typeface="Calibri" panose="020F0502020204030204" pitchFamily="34" charset="0"/>
                  <a:ea typeface="Calibri" panose="020F0502020204030204" pitchFamily="34" charset="0"/>
                </a:rPr>
                <a:t>2.1 Resolver cuestiones y profundizar en aspectos biológicos y geológicos localizando, seleccionando, organizando y analizando críticamente la información de distintas fuentes y citándolas con respeto por la propiedad intelectual.</a:t>
              </a:r>
            </a:p>
            <a:p>
              <a:endParaRPr lang="es-ES" sz="2000" dirty="0">
                <a:effectLst/>
                <a:latin typeface="Calibri" panose="020F0502020204030204" pitchFamily="34" charset="0"/>
                <a:ea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cs typeface="Arial" panose="020B0604020202020204" pitchFamily="34" charset="0"/>
                </a:rPr>
                <a:t>2.2. Contrastar la veracidad de la información sobre temas biológicos y geológicos o trabajos científicos, utilizando fuentes fiables y adoptando una actitud crítica y escéptica hacia informaciones sin una base científica como pseudociencias, teorías conspiratorias, creencias infundadas, bulos, etc.</a:t>
              </a:r>
              <a:endParaRPr lang="es-ES" sz="2000" b="1" dirty="0">
                <a:solidFill>
                  <a:srgbClr val="00B0F0"/>
                </a:solidFill>
              </a:endParaRPr>
            </a:p>
          </p:txBody>
        </p:sp>
      </p:grpSp>
      <p:sp>
        <p:nvSpPr>
          <p:cNvPr id="5" name="CuadroTexto 4">
            <a:extLst>
              <a:ext uri="{FF2B5EF4-FFF2-40B4-BE49-F238E27FC236}">
                <a16:creationId xmlns:a16="http://schemas.microsoft.com/office/drawing/2014/main" id="{55DAEC56-8234-D148-1C18-21CAA3B6D198}"/>
              </a:ext>
            </a:extLst>
          </p:cNvPr>
          <p:cNvSpPr txBox="1"/>
          <p:nvPr/>
        </p:nvSpPr>
        <p:spPr>
          <a:xfrm>
            <a:off x="735564" y="3501958"/>
            <a:ext cx="6336446" cy="3139321"/>
          </a:xfrm>
          <a:prstGeom prst="rect">
            <a:avLst/>
          </a:prstGeom>
          <a:solidFill>
            <a:schemeClr val="accent2">
              <a:lumMod val="75000"/>
            </a:schemeClr>
          </a:solidFill>
        </p:spPr>
        <p:txBody>
          <a:bodyPr wrap="square" rtlCol="0">
            <a:spAutoFit/>
          </a:bodyPr>
          <a:lstStyle/>
          <a:p>
            <a:pPr algn="just"/>
            <a:r>
              <a:rPr lang="es-ES" dirty="0"/>
              <a:t>Realizaremos una búsqueda de información sobre mutaciones que afectan al color de los ojos. Nos vamos a centrar en las heterocromías (busca lo que son y qué tipos hay). Debes escribir un texto explicando en qué consisten, texto que será incluido en el producto final del proyecto.</a:t>
            </a:r>
          </a:p>
          <a:p>
            <a:pPr algn="just"/>
            <a:r>
              <a:rPr lang="es-ES" dirty="0"/>
              <a:t>El personaje de la fotografía es David Bowie, un famoso cantante de los años 80 del siglo pasado. Como puedes ver tiene un ojo de cada color. Busca información sobre este caso concreto y redáctala para incluirla en el PowerPoint final.</a:t>
            </a:r>
          </a:p>
        </p:txBody>
      </p:sp>
      <p:pic>
        <p:nvPicPr>
          <p:cNvPr id="7" name="Imagen 6" descr="La cara de un hombre con traje y corbata&#10;&#10;Descripción generada automáticamente">
            <a:extLst>
              <a:ext uri="{FF2B5EF4-FFF2-40B4-BE49-F238E27FC236}">
                <a16:creationId xmlns:a16="http://schemas.microsoft.com/office/drawing/2014/main" id="{57C3E582-848A-F25E-0F30-7AD4A5348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010" y="3501957"/>
            <a:ext cx="3164639" cy="3139322"/>
          </a:xfrm>
          <a:prstGeom prst="rect">
            <a:avLst/>
          </a:prstGeom>
        </p:spPr>
      </p:pic>
      <p:graphicFrame>
        <p:nvGraphicFramePr>
          <p:cNvPr id="9" name="Tabla 8">
            <a:extLst>
              <a:ext uri="{FF2B5EF4-FFF2-40B4-BE49-F238E27FC236}">
                <a16:creationId xmlns:a16="http://schemas.microsoft.com/office/drawing/2014/main" id="{F170E7A6-2E58-25AD-76C8-F297A0708A30}"/>
              </a:ext>
            </a:extLst>
          </p:cNvPr>
          <p:cNvGraphicFramePr>
            <a:graphicFrameLocks noGrp="1"/>
          </p:cNvGraphicFramePr>
          <p:nvPr>
            <p:extLst>
              <p:ext uri="{D42A27DB-BD31-4B8C-83A1-F6EECF244321}">
                <p14:modId xmlns:p14="http://schemas.microsoft.com/office/powerpoint/2010/main" val="952859690"/>
              </p:ext>
            </p:extLst>
          </p:nvPr>
        </p:nvGraphicFramePr>
        <p:xfrm>
          <a:off x="735562" y="84518"/>
          <a:ext cx="10720872" cy="640080"/>
        </p:xfrm>
        <a:graphic>
          <a:graphicData uri="http://schemas.openxmlformats.org/drawingml/2006/table">
            <a:tbl>
              <a:tblPr firstRow="1" bandRow="1">
                <a:tableStyleId>{5C22544A-7EE6-4342-B048-85BDC9FD1C3A}</a:tableStyleId>
              </a:tblPr>
              <a:tblGrid>
                <a:gridCol w="10720872">
                  <a:extLst>
                    <a:ext uri="{9D8B030D-6E8A-4147-A177-3AD203B41FA5}">
                      <a16:colId xmlns:a16="http://schemas.microsoft.com/office/drawing/2014/main" val="346884692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accent1">
                              <a:lumMod val="40000"/>
                              <a:lumOff val="60000"/>
                            </a:schemeClr>
                          </a:solidFill>
                        </a:rPr>
                        <a:t>ACTIVIDAD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Búsqueda de información sobre mutaciones en la coloración del iris.</a:t>
                      </a:r>
                    </a:p>
                  </a:txBody>
                  <a:tcPr/>
                </a:tc>
                <a:extLst>
                  <a:ext uri="{0D108BD9-81ED-4DB2-BD59-A6C34878D82A}">
                    <a16:rowId xmlns:a16="http://schemas.microsoft.com/office/drawing/2014/main" val="363106140"/>
                  </a:ext>
                </a:extLst>
              </a:tr>
            </a:tbl>
          </a:graphicData>
        </a:graphic>
      </p:graphicFrame>
    </p:spTree>
    <p:extLst>
      <p:ext uri="{BB962C8B-B14F-4D97-AF65-F5344CB8AC3E}">
        <p14:creationId xmlns:p14="http://schemas.microsoft.com/office/powerpoint/2010/main" val="41935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36B2979-F2DE-AD8F-4551-2F3BBEFD1293}"/>
              </a:ext>
            </a:extLst>
          </p:cNvPr>
          <p:cNvGraphicFramePr>
            <a:graphicFrameLocks noGrp="1"/>
          </p:cNvGraphicFramePr>
          <p:nvPr>
            <p:extLst>
              <p:ext uri="{D42A27DB-BD31-4B8C-83A1-F6EECF244321}">
                <p14:modId xmlns:p14="http://schemas.microsoft.com/office/powerpoint/2010/main" val="3940217032"/>
              </p:ext>
            </p:extLst>
          </p:nvPr>
        </p:nvGraphicFramePr>
        <p:xfrm>
          <a:off x="354000" y="1787339"/>
          <a:ext cx="11484000" cy="3556807"/>
        </p:xfrm>
        <a:graphic>
          <a:graphicData uri="http://schemas.openxmlformats.org/drawingml/2006/table">
            <a:tbl>
              <a:tblPr firstRow="1" bandRow="1">
                <a:tableStyleId>{5C22544A-7EE6-4342-B048-85BDC9FD1C3A}</a:tableStyleId>
              </a:tblPr>
              <a:tblGrid>
                <a:gridCol w="7364362">
                  <a:extLst>
                    <a:ext uri="{9D8B030D-6E8A-4147-A177-3AD203B41FA5}">
                      <a16:colId xmlns:a16="http://schemas.microsoft.com/office/drawing/2014/main" val="4076315479"/>
                    </a:ext>
                  </a:extLst>
                </a:gridCol>
                <a:gridCol w="904568">
                  <a:extLst>
                    <a:ext uri="{9D8B030D-6E8A-4147-A177-3AD203B41FA5}">
                      <a16:colId xmlns:a16="http://schemas.microsoft.com/office/drawing/2014/main" val="1535470804"/>
                    </a:ext>
                  </a:extLst>
                </a:gridCol>
                <a:gridCol w="875071">
                  <a:extLst>
                    <a:ext uri="{9D8B030D-6E8A-4147-A177-3AD203B41FA5}">
                      <a16:colId xmlns:a16="http://schemas.microsoft.com/office/drawing/2014/main" val="1697869509"/>
                    </a:ext>
                  </a:extLst>
                </a:gridCol>
                <a:gridCol w="825910">
                  <a:extLst>
                    <a:ext uri="{9D8B030D-6E8A-4147-A177-3AD203B41FA5}">
                      <a16:colId xmlns:a16="http://schemas.microsoft.com/office/drawing/2014/main" val="698803581"/>
                    </a:ext>
                  </a:extLst>
                </a:gridCol>
                <a:gridCol w="825909">
                  <a:extLst>
                    <a:ext uri="{9D8B030D-6E8A-4147-A177-3AD203B41FA5}">
                      <a16:colId xmlns:a16="http://schemas.microsoft.com/office/drawing/2014/main" val="1940847450"/>
                    </a:ext>
                  </a:extLst>
                </a:gridCol>
                <a:gridCol w="688180">
                  <a:extLst>
                    <a:ext uri="{9D8B030D-6E8A-4147-A177-3AD203B41FA5}">
                      <a16:colId xmlns:a16="http://schemas.microsoft.com/office/drawing/2014/main" val="2975668216"/>
                    </a:ext>
                  </a:extLst>
                </a:gridCol>
              </a:tblGrid>
              <a:tr h="479939">
                <a:tc>
                  <a:txBody>
                    <a:bodyPr/>
                    <a:lstStyle/>
                    <a:p>
                      <a:endParaRPr lang="es-ES" dirty="0"/>
                    </a:p>
                  </a:txBody>
                  <a:tcPr/>
                </a:tc>
                <a:tc>
                  <a:txBody>
                    <a:bodyPr/>
                    <a:lstStyle/>
                    <a:p>
                      <a:pPr algn="ctr"/>
                      <a:r>
                        <a:rPr lang="es-ES" dirty="0"/>
                        <a:t>4</a:t>
                      </a:r>
                    </a:p>
                  </a:txBody>
                  <a:tcPr anchor="ctr"/>
                </a:tc>
                <a:tc>
                  <a:txBody>
                    <a:bodyPr/>
                    <a:lstStyle/>
                    <a:p>
                      <a:pPr algn="ctr"/>
                      <a:r>
                        <a:rPr lang="es-ES" dirty="0"/>
                        <a:t>3</a:t>
                      </a:r>
                    </a:p>
                  </a:txBody>
                  <a:tcPr anchor="ctr"/>
                </a:tc>
                <a:tc>
                  <a:txBody>
                    <a:bodyPr/>
                    <a:lstStyle/>
                    <a:p>
                      <a:pPr algn="ctr"/>
                      <a:r>
                        <a:rPr lang="es-ES" dirty="0"/>
                        <a:t>2</a:t>
                      </a:r>
                    </a:p>
                  </a:txBody>
                  <a:tcPr anchor="ctr"/>
                </a:tc>
                <a:tc>
                  <a:txBody>
                    <a:bodyPr/>
                    <a:lstStyle/>
                    <a:p>
                      <a:pPr algn="ctr"/>
                      <a:r>
                        <a:rPr lang="es-ES" dirty="0"/>
                        <a:t>1</a:t>
                      </a:r>
                    </a:p>
                  </a:txBody>
                  <a:tcPr anchor="ctr"/>
                </a:tc>
                <a:tc>
                  <a:txBody>
                    <a:bodyPr/>
                    <a:lstStyle/>
                    <a:p>
                      <a:pPr algn="ctr"/>
                      <a:r>
                        <a:rPr lang="es-ES" dirty="0"/>
                        <a:t>0</a:t>
                      </a:r>
                    </a:p>
                  </a:txBody>
                  <a:tcPr anchor="ctr"/>
                </a:tc>
                <a:extLst>
                  <a:ext uri="{0D108BD9-81ED-4DB2-BD59-A6C34878D82A}">
                    <a16:rowId xmlns:a16="http://schemas.microsoft.com/office/drawing/2014/main" val="3938926280"/>
                  </a:ext>
                </a:extLst>
              </a:tr>
              <a:tr h="1538434">
                <a:tc>
                  <a:txBody>
                    <a:bodyPr/>
                    <a:lstStyle/>
                    <a:p>
                      <a:r>
                        <a:rPr lang="es-ES" sz="1800" dirty="0">
                          <a:effectLst/>
                          <a:latin typeface="Calibri" panose="020F0502020204030204" pitchFamily="34" charset="0"/>
                          <a:ea typeface="Calibri" panose="020F0502020204030204" pitchFamily="34" charset="0"/>
                        </a:rPr>
                        <a:t>2.1 Resolver cuestiones y profundizar en aspectos biológicos y geológicos localizando, seleccionando, organizando y analizando críticamente la información de distintas fuentes y citándolas con respeto por la propiedad intelectual.</a:t>
                      </a:r>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804833788"/>
                  </a:ext>
                </a:extLst>
              </a:tr>
              <a:tr h="1538434">
                <a:tc>
                  <a: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2.2. Contrastar la veracidad de la información sobre temas biológicos y geológicos o trabajos científicos, utilizando fuentes fiables y adoptando una actitud crítica y escéptica hacia informaciones sin una base científica como pseudociencias, teorías conspiratorias, creencias infundadas, bulos, etc.</a:t>
                      </a:r>
                      <a:endParaRPr lang="es-ES" sz="1800" b="1" dirty="0">
                        <a:solidFill>
                          <a:srgbClr val="00B0F0"/>
                        </a:solidFill>
                      </a:endParaRP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42059068"/>
                  </a:ext>
                </a:extLst>
              </a:tr>
            </a:tbl>
          </a:graphicData>
        </a:graphic>
      </p:graphicFrame>
      <p:sp>
        <p:nvSpPr>
          <p:cNvPr id="3" name="CuadroTexto 2">
            <a:extLst>
              <a:ext uri="{FF2B5EF4-FFF2-40B4-BE49-F238E27FC236}">
                <a16:creationId xmlns:a16="http://schemas.microsoft.com/office/drawing/2014/main" id="{1DCE19B9-338C-9976-E24A-4C3AE547C121}"/>
              </a:ext>
            </a:extLst>
          </p:cNvPr>
          <p:cNvSpPr txBox="1"/>
          <p:nvPr/>
        </p:nvSpPr>
        <p:spPr>
          <a:xfrm>
            <a:off x="1061884" y="688258"/>
            <a:ext cx="5489003" cy="369332"/>
          </a:xfrm>
          <a:prstGeom prst="rect">
            <a:avLst/>
          </a:prstGeom>
          <a:noFill/>
        </p:spPr>
        <p:txBody>
          <a:bodyPr wrap="none" rtlCol="0">
            <a:spAutoFit/>
          </a:bodyPr>
          <a:lstStyle/>
          <a:p>
            <a:r>
              <a:rPr lang="es-ES" b="1" dirty="0">
                <a:solidFill>
                  <a:schemeClr val="bg1"/>
                </a:solidFill>
              </a:rPr>
              <a:t>ESCALA DE VALORACIÓN – ACTIVIDAD 2</a:t>
            </a:r>
          </a:p>
        </p:txBody>
      </p:sp>
    </p:spTree>
    <p:extLst>
      <p:ext uri="{BB962C8B-B14F-4D97-AF65-F5344CB8AC3E}">
        <p14:creationId xmlns:p14="http://schemas.microsoft.com/office/powerpoint/2010/main" val="109578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7FDA3407-ED60-3688-DC47-EC9283AB53C8}"/>
              </a:ext>
            </a:extLst>
          </p:cNvPr>
          <p:cNvGrpSpPr/>
          <p:nvPr/>
        </p:nvGrpSpPr>
        <p:grpSpPr>
          <a:xfrm>
            <a:off x="867741" y="0"/>
            <a:ext cx="10720873" cy="5386222"/>
            <a:chOff x="858416" y="1906555"/>
            <a:chExt cx="10720873" cy="5386222"/>
          </a:xfrm>
        </p:grpSpPr>
        <p:sp>
          <p:nvSpPr>
            <p:cNvPr id="6" name="CuadroTexto 5">
              <a:extLst>
                <a:ext uri="{FF2B5EF4-FFF2-40B4-BE49-F238E27FC236}">
                  <a16:creationId xmlns:a16="http://schemas.microsoft.com/office/drawing/2014/main" id="{0C4C71EA-9F30-5AD3-D66B-FB03E16B3235}"/>
                </a:ext>
              </a:extLst>
            </p:cNvPr>
            <p:cNvSpPr txBox="1"/>
            <p:nvPr/>
          </p:nvSpPr>
          <p:spPr>
            <a:xfrm>
              <a:off x="858416" y="1906555"/>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3</a:t>
              </a:r>
            </a:p>
          </p:txBody>
        </p:sp>
        <p:sp>
          <p:nvSpPr>
            <p:cNvPr id="7" name="CuadroTexto 6">
              <a:extLst>
                <a:ext uri="{FF2B5EF4-FFF2-40B4-BE49-F238E27FC236}">
                  <a16:creationId xmlns:a16="http://schemas.microsoft.com/office/drawing/2014/main" id="{64D52204-56E1-2B50-276B-605CA1074F54}"/>
                </a:ext>
              </a:extLst>
            </p:cNvPr>
            <p:cNvSpPr txBox="1"/>
            <p:nvPr/>
          </p:nvSpPr>
          <p:spPr>
            <a:xfrm>
              <a:off x="858416" y="2214464"/>
              <a:ext cx="10720873" cy="5078313"/>
            </a:xfrm>
            <a:prstGeom prst="rect">
              <a:avLst/>
            </a:prstGeom>
            <a:noFill/>
          </p:spPr>
          <p:txBody>
            <a:bodyPr wrap="square" rtlCol="0">
              <a:spAutoFit/>
            </a:bodyPr>
            <a:lstStyle/>
            <a:p>
              <a:r>
                <a:rPr lang="es-ES" dirty="0"/>
                <a:t>Búsqueda de información sobre herencia del color de los ojos (genes implicados, niveles de pigmentos, etc.) y diseño y resolución de problemas sencillos.</a:t>
              </a:r>
            </a:p>
            <a:p>
              <a:endParaRPr lang="es-ES" b="1" dirty="0">
                <a:solidFill>
                  <a:srgbClr val="00B0F0"/>
                </a:solidFill>
              </a:endParaRPr>
            </a:p>
            <a:p>
              <a:r>
                <a:rPr lang="es-ES" b="1" dirty="0">
                  <a:solidFill>
                    <a:srgbClr val="00B0F0"/>
                  </a:solidFill>
                </a:rPr>
                <a:t>CRITERIOS DE EVALUACIÓN:</a:t>
              </a:r>
            </a:p>
            <a:p>
              <a:r>
                <a:rPr lang="es-ES" sz="1800" dirty="0">
                  <a:effectLst/>
                  <a:latin typeface="Calibri" panose="020F0502020204030204" pitchFamily="34" charset="0"/>
                  <a:ea typeface="Calibri" panose="020F0502020204030204" pitchFamily="34" charset="0"/>
                </a:rPr>
                <a:t>2.1 Resolver cuestiones y profundizar en aspectos biológicos y geológicos localizando, seleccionando, organizando y analizando críticamente la información de distintas fuentes y citándolas con respeto por la propiedad intelectual.</a:t>
              </a:r>
            </a:p>
            <a:p>
              <a:r>
                <a:rPr lang="es-ES" sz="1800" dirty="0">
                  <a:effectLst/>
                  <a:latin typeface="Calibri" panose="020F0502020204030204" pitchFamily="34" charset="0"/>
                  <a:ea typeface="Calibri" panose="020F0502020204030204" pitchFamily="34" charset="0"/>
                  <a:cs typeface="Arial" panose="020B0604020202020204" pitchFamily="34" charset="0"/>
                </a:rPr>
                <a:t>2.2. Contrastar la veracidad de la información sobre temas biológicos y geológicos o trabajos científicos, utilizando fuentes fiables y adoptando una actitud crítica y escéptica hacia informaciones sin una base científica como pseudociencias, teorías conspiratorias, creencias infundadas, bulos, etc.</a:t>
              </a:r>
            </a:p>
            <a:p>
              <a:pPr algn="just"/>
              <a:r>
                <a:rPr lang="es-ES" sz="1800" dirty="0">
                  <a:effectLst/>
                  <a:latin typeface="Calibri" panose="020F0502020204030204" pitchFamily="34" charset="0"/>
                  <a:ea typeface="Calibri" panose="020F0502020204030204" pitchFamily="34" charset="0"/>
                </a:rPr>
                <a:t>4.1. Resolver problemas, crear modelos o dar explicación a procesos biológicos o geológicos utilizando conocimientos, datos e información proporcionados por el profesorado, el razonamiento lógico, el pensamiento computacional o los recursos digitales.</a:t>
              </a:r>
            </a:p>
            <a:p>
              <a:pPr algn="just"/>
              <a:r>
                <a:rPr lang="es-ES" sz="1800" dirty="0">
                  <a:effectLst/>
                  <a:latin typeface="Calibri" panose="020F0502020204030204" pitchFamily="34" charset="0"/>
                  <a:ea typeface="Calibri" panose="020F0502020204030204" pitchFamily="34" charset="0"/>
                  <a:cs typeface="Arial" panose="020B0604020202020204" pitchFamily="34" charset="0"/>
                </a:rPr>
                <a:t>4.2. Analizar críticamente la solución a un problema sobre fenómenos biológicos y geológicos aportando datos o informaciones científicas veraces cambiando los procedimientos utilizados o las conclusiones si dicha solución no fuese viable o ante nuevos datos aportados con posterioridad.</a:t>
              </a:r>
              <a:endParaRPr lang="es-ES" sz="1800" b="1" dirty="0">
                <a:solidFill>
                  <a:srgbClr val="00B0F0"/>
                </a:solidFill>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b="1" dirty="0">
                <a:solidFill>
                  <a:srgbClr val="00B0F0"/>
                </a:solidFill>
              </a:endParaRPr>
            </a:p>
          </p:txBody>
        </p:sp>
      </p:grpSp>
      <p:sp>
        <p:nvSpPr>
          <p:cNvPr id="9" name="CuadroTexto 8">
            <a:extLst>
              <a:ext uri="{FF2B5EF4-FFF2-40B4-BE49-F238E27FC236}">
                <a16:creationId xmlns:a16="http://schemas.microsoft.com/office/drawing/2014/main" id="{6AD76385-6B3A-8929-9A67-2A0E080C8779}"/>
              </a:ext>
            </a:extLst>
          </p:cNvPr>
          <p:cNvSpPr txBox="1"/>
          <p:nvPr/>
        </p:nvSpPr>
        <p:spPr>
          <a:xfrm>
            <a:off x="839909" y="5232466"/>
            <a:ext cx="10680970" cy="1477328"/>
          </a:xfrm>
          <a:prstGeom prst="rect">
            <a:avLst/>
          </a:prstGeom>
          <a:solidFill>
            <a:schemeClr val="accent2">
              <a:lumMod val="75000"/>
            </a:schemeClr>
          </a:solidFill>
        </p:spPr>
        <p:txBody>
          <a:bodyPr wrap="square" rtlCol="0">
            <a:spAutoFit/>
          </a:bodyPr>
          <a:lstStyle/>
          <a:p>
            <a:r>
              <a:rPr lang="es-ES" dirty="0"/>
              <a:t>Toda la información sobre la herencia del color de los ojos debe incluirse en el producto final.</a:t>
            </a:r>
          </a:p>
          <a:p>
            <a:endParaRPr lang="es-ES" dirty="0"/>
          </a:p>
          <a:p>
            <a:r>
              <a:rPr lang="es-ES" dirty="0"/>
              <a:t>Los problemas sencillos, tanto su diseño como su resolución deberá ser incluida también el PowerPoint que constituye el producto final del proyecto.</a:t>
            </a:r>
          </a:p>
        </p:txBody>
      </p:sp>
    </p:spTree>
    <p:extLst>
      <p:ext uri="{BB962C8B-B14F-4D97-AF65-F5344CB8AC3E}">
        <p14:creationId xmlns:p14="http://schemas.microsoft.com/office/powerpoint/2010/main" val="42783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5850E0-B87E-EF77-CF4F-C505D2937840}"/>
              </a:ext>
            </a:extLst>
          </p:cNvPr>
          <p:cNvSpPr>
            <a:spLocks noGrp="1"/>
          </p:cNvSpPr>
          <p:nvPr>
            <p:ph idx="1"/>
          </p:nvPr>
        </p:nvSpPr>
        <p:spPr>
          <a:xfrm>
            <a:off x="535021" y="486383"/>
            <a:ext cx="11128443" cy="6050604"/>
          </a:xfrm>
        </p:spPr>
        <p:txBody>
          <a:bodyPr>
            <a:normAutofit fontScale="92500" lnSpcReduction="10000"/>
          </a:bodyPr>
          <a:lstStyle/>
          <a:p>
            <a:pPr marL="0" indent="0" algn="just">
              <a:buNone/>
            </a:pPr>
            <a:r>
              <a:rPr lang="es-ES" dirty="0"/>
              <a:t>Cuenta la leyenda que hace mucho tiempo, cuando las sirenas, los elfos, los cuélebres, el </a:t>
            </a:r>
            <a:r>
              <a:rPr lang="es-ES" dirty="0" err="1"/>
              <a:t>trasgu</a:t>
            </a:r>
            <a:r>
              <a:rPr lang="es-ES" dirty="0"/>
              <a:t> y otros seres ahora mitológicos convivían con el hombre, una sirena se enamoró de un joven marinero de ojos verdes como la mar.</a:t>
            </a:r>
          </a:p>
          <a:p>
            <a:pPr marL="0" indent="0" algn="just">
              <a:buNone/>
            </a:pPr>
            <a:r>
              <a:rPr lang="es-ES" dirty="0"/>
              <a:t>Ante el poder de ese amor, nada pudo hacer Neptuno, y decidió convertir a </a:t>
            </a:r>
            <a:r>
              <a:rPr lang="es-ES"/>
              <a:t>la sirena </a:t>
            </a:r>
            <a:r>
              <a:rPr lang="es-ES" dirty="0"/>
              <a:t>en una joven humana mortal, con ojos azul cobalto como ninguna otra muchacha tenía.</a:t>
            </a:r>
          </a:p>
          <a:p>
            <a:pPr marL="0" indent="0" algn="just">
              <a:buNone/>
            </a:pPr>
            <a:r>
              <a:rPr lang="es-ES" dirty="0"/>
              <a:t>La joven pareja tuvo amplia descendencia, 3 niñas y dos niños, todos con ojos color verde aguamarina, tal vez mezcla del azul y el verde de sus padres. Sus ojos llamaban la atención allí donde iban y eran motivo de frecuentes comentarios entre las gentes del lugar.</a:t>
            </a:r>
          </a:p>
          <a:p>
            <a:pPr marL="0" indent="0" algn="just">
              <a:buNone/>
            </a:pPr>
            <a:r>
              <a:rPr lang="es-ES" dirty="0"/>
              <a:t>También cuenta la leyenda que las personas de ojos verdes o azules, son descendientes de aquel amor “imposible”.</a:t>
            </a:r>
          </a:p>
          <a:p>
            <a:pPr marL="0" indent="0" algn="just">
              <a:buNone/>
            </a:pPr>
            <a:r>
              <a:rPr lang="es-ES" dirty="0"/>
              <a:t>Y todo esto os lo cuento porque mi hermana dice que soy adoptado y yo creo que podría ser descendiente de aquella pareja de leyenda.</a:t>
            </a:r>
          </a:p>
        </p:txBody>
      </p:sp>
    </p:spTree>
    <p:extLst>
      <p:ext uri="{BB962C8B-B14F-4D97-AF65-F5344CB8AC3E}">
        <p14:creationId xmlns:p14="http://schemas.microsoft.com/office/powerpoint/2010/main" val="187116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2AA681-90BF-309D-AEEE-E942C93D9F8E}"/>
              </a:ext>
            </a:extLst>
          </p:cNvPr>
          <p:cNvSpPr>
            <a:spLocks noChangeArrowheads="1"/>
          </p:cNvSpPr>
          <p:nvPr/>
        </p:nvSpPr>
        <p:spPr bwMode="auto">
          <a:xfrm>
            <a:off x="772417" y="1649822"/>
            <a:ext cx="1038699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rPr>
              <a:t>Herencia color ojos: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3200" b="1" i="0"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400" b="0" i="0"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rPr>
              <a:t>El </a:t>
            </a:r>
            <a:r>
              <a:rPr kumimoji="0" lang="es-ES" altLang="es-ES" sz="2400" b="1" i="0"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rPr>
              <a:t>color de los ojos</a:t>
            </a:r>
            <a:r>
              <a:rPr kumimoji="0" lang="es-ES" altLang="es-ES" sz="2400" b="0" i="0"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rPr>
              <a:t> es algo más complicado de lo que vamos a ver aquí. No está sólo determinado por un solo gen, sino que intervienen dos. El </a:t>
            </a:r>
            <a:r>
              <a:rPr kumimoji="0" lang="es-ES" altLang="es-ES" sz="2400" b="0" i="1"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rPr>
              <a:t>cromosoma 15</a:t>
            </a:r>
            <a:r>
              <a:rPr kumimoji="0" lang="es-ES" altLang="es-ES" sz="2400" b="0" i="0"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rPr>
              <a:t> con los alelos M y m, donde la presencia, al menos, de un M  determina que los ojos serán marrones y la presencia de los dos mm determina que los ojos son claros, </a:t>
            </a:r>
            <a:r>
              <a:rPr kumimoji="0" lang="es-ES" altLang="es-ES" sz="2400" b="0" i="0" u="none" strike="noStrike" cap="none" normalizeH="0" baseline="0" dirty="0">
                <a:ln>
                  <a:noFill/>
                </a:ln>
                <a:solidFill>
                  <a:srgbClr val="00B0F0"/>
                </a:solidFill>
                <a:effectLst/>
                <a:latin typeface="Calibri" panose="020F0502020204030204" pitchFamily="34" charset="0"/>
                <a:ea typeface="Calibri" panose="020F0502020204030204" pitchFamily="34" charset="0"/>
                <a:cs typeface="Calibri" panose="020F0502020204030204" pitchFamily="34" charset="0"/>
              </a:rPr>
              <a:t>azules</a:t>
            </a:r>
            <a:r>
              <a:rPr kumimoji="0" lang="es-ES" altLang="es-ES" sz="2400" b="0" i="0"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rPr>
              <a:t> o </a:t>
            </a:r>
            <a:r>
              <a:rPr kumimoji="0" lang="es-ES" altLang="es-ES" sz="24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verdes</a:t>
            </a:r>
            <a:r>
              <a:rPr kumimoji="0" lang="es-ES" altLang="es-ES" sz="2400" b="0" i="0" u="none" strike="noStrike" cap="none" normalizeH="0" baseline="0" dirty="0">
                <a:ln>
                  <a:noFill/>
                </a:ln>
                <a:solidFill>
                  <a:schemeClr val="bg2">
                    <a:lumMod val="25000"/>
                    <a:lumOff val="75000"/>
                  </a:schemeClr>
                </a:solidFill>
                <a:effectLst/>
                <a:latin typeface="Calibri" panose="020F0502020204030204" pitchFamily="34" charset="0"/>
                <a:ea typeface="Calibri" panose="020F0502020204030204" pitchFamily="34" charset="0"/>
                <a:cs typeface="Calibri" panose="020F0502020204030204" pitchFamily="34" charset="0"/>
              </a:rPr>
              <a:t> (M es dominante y el color azul domina sobre el verde).</a:t>
            </a:r>
          </a:p>
        </p:txBody>
      </p:sp>
      <p:sp>
        <p:nvSpPr>
          <p:cNvPr id="5" name="CuadroTexto 4">
            <a:extLst>
              <a:ext uri="{FF2B5EF4-FFF2-40B4-BE49-F238E27FC236}">
                <a16:creationId xmlns:a16="http://schemas.microsoft.com/office/drawing/2014/main" id="{DC51C07B-8590-D742-91D8-13B0EB70A07C}"/>
              </a:ext>
            </a:extLst>
          </p:cNvPr>
          <p:cNvSpPr txBox="1"/>
          <p:nvPr/>
        </p:nvSpPr>
        <p:spPr>
          <a:xfrm>
            <a:off x="772417" y="279919"/>
            <a:ext cx="10058400" cy="1015663"/>
          </a:xfrm>
          <a:prstGeom prst="rect">
            <a:avLst/>
          </a:prstGeom>
          <a:noFill/>
        </p:spPr>
        <p:txBody>
          <a:bodyPr wrap="square" rtlCol="0">
            <a:spAutoFit/>
          </a:bodyPr>
          <a:lstStyle/>
          <a:p>
            <a:pPr algn="just"/>
            <a:r>
              <a:rPr lang="es-ES" sz="2000" dirty="0">
                <a:solidFill>
                  <a:schemeClr val="accent1">
                    <a:lumMod val="60000"/>
                    <a:lumOff val="40000"/>
                  </a:schemeClr>
                </a:solidFill>
              </a:rPr>
              <a:t>Llegados a este punto, les explico que el color de los ojos depende, entre otros factores, por la acción conjunta de dos genes con, al menos, tres alelos implicados:</a:t>
            </a:r>
          </a:p>
        </p:txBody>
      </p:sp>
      <p:sp>
        <p:nvSpPr>
          <p:cNvPr id="6" name="CuadroTexto 5">
            <a:extLst>
              <a:ext uri="{FF2B5EF4-FFF2-40B4-BE49-F238E27FC236}">
                <a16:creationId xmlns:a16="http://schemas.microsoft.com/office/drawing/2014/main" id="{99E3A95B-2061-C96C-09DF-48E8586B19FB}"/>
              </a:ext>
            </a:extLst>
          </p:cNvPr>
          <p:cNvSpPr txBox="1"/>
          <p:nvPr/>
        </p:nvSpPr>
        <p:spPr>
          <a:xfrm>
            <a:off x="895739" y="5187820"/>
            <a:ext cx="10599575" cy="707886"/>
          </a:xfrm>
          <a:prstGeom prst="rect">
            <a:avLst/>
          </a:prstGeom>
          <a:noFill/>
        </p:spPr>
        <p:txBody>
          <a:bodyPr wrap="square" rtlCol="0">
            <a:spAutoFit/>
          </a:bodyPr>
          <a:lstStyle/>
          <a:p>
            <a:pPr algn="just"/>
            <a:r>
              <a:rPr lang="es-ES" sz="2000" dirty="0">
                <a:solidFill>
                  <a:schemeClr val="accent1">
                    <a:lumMod val="60000"/>
                    <a:lumOff val="40000"/>
                  </a:schemeClr>
                </a:solidFill>
              </a:rPr>
              <a:t>Y a partir de aquí, realizarán unos breves ejercicios sobre herencia del color de los ojos, para practicar la herencia de un fenotipo marcado por varios genes:</a:t>
            </a:r>
          </a:p>
        </p:txBody>
      </p:sp>
    </p:spTree>
    <p:extLst>
      <p:ext uri="{BB962C8B-B14F-4D97-AF65-F5344CB8AC3E}">
        <p14:creationId xmlns:p14="http://schemas.microsoft.com/office/powerpoint/2010/main" val="884021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3E1D9C-824C-D4FF-B3C8-E9FA60B05C2A}"/>
              </a:ext>
            </a:extLst>
          </p:cNvPr>
          <p:cNvSpPr txBox="1"/>
          <p:nvPr/>
        </p:nvSpPr>
        <p:spPr>
          <a:xfrm>
            <a:off x="393290" y="2555698"/>
            <a:ext cx="11366090" cy="671915"/>
          </a:xfrm>
          <a:prstGeom prst="rect">
            <a:avLst/>
          </a:prstGeom>
          <a:noFill/>
        </p:spPr>
        <p:txBody>
          <a:bodyPr wrap="square">
            <a:spAutoFit/>
          </a:bodyPr>
          <a:lstStyle/>
          <a:p>
            <a:pPr algn="just">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1. En los humanos, el color pardo de los ojos (A) es dominante sobre el color azul (a). Un hombre de ojos pardos y una mujer de ojos azules tienen dos hijos, uno de ojos pardos y otro de ojos azules. Averigua todos los genotipos.</a:t>
            </a:r>
          </a:p>
        </p:txBody>
      </p:sp>
      <p:sp>
        <p:nvSpPr>
          <p:cNvPr id="5" name="CuadroTexto 4">
            <a:extLst>
              <a:ext uri="{FF2B5EF4-FFF2-40B4-BE49-F238E27FC236}">
                <a16:creationId xmlns:a16="http://schemas.microsoft.com/office/drawing/2014/main" id="{5E2D46EF-0AF6-90DB-B9CD-7C192CB1DC02}"/>
              </a:ext>
            </a:extLst>
          </p:cNvPr>
          <p:cNvSpPr txBox="1"/>
          <p:nvPr/>
        </p:nvSpPr>
        <p:spPr>
          <a:xfrm>
            <a:off x="393290" y="3621557"/>
            <a:ext cx="11366090" cy="1940596"/>
          </a:xfrm>
          <a:prstGeom prst="rect">
            <a:avLst/>
          </a:prstGeom>
          <a:noFill/>
        </p:spPr>
        <p:txBody>
          <a:bodyPr wrap="square">
            <a:spAutoFit/>
          </a:bodyPr>
          <a:lstStyle/>
          <a:p>
            <a:r>
              <a:rPr lang="es-ES" sz="1800" kern="100" dirty="0">
                <a:effectLst/>
                <a:latin typeface="Calibri" panose="020F0502020204030204" pitchFamily="34" charset="0"/>
                <a:ea typeface="Calibri" panose="020F0502020204030204" pitchFamily="34" charset="0"/>
                <a:cs typeface="Arial" panose="020B0604020202020204" pitchFamily="34" charset="0"/>
              </a:rPr>
              <a:t>2. </a:t>
            </a:r>
          </a:p>
          <a:p>
            <a:pPr marL="90170" algn="just">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a. Olga y Juan, de ojos pardos los dos, tienen un hijo varón (Luis) de ojos azules. ¿Qué tipo de herencia ocurre? Indicar el genotipo de los tres individuos.</a:t>
            </a:r>
          </a:p>
          <a:p>
            <a:pPr marL="90170" algn="just">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b. Luis, el hijo de Olga y Juan, se casó con María, de ojos pardos, cuya madre (Pilar) era de ojos azules y cuyo padre era de ojos pardos. María tenía un hermano de ojos azules. Luis y María tuvieron un hijo (Álvaro), de ojos pardos. Indicar los genotipos de todos los personajes de esta pregunta.</a:t>
            </a:r>
          </a:p>
        </p:txBody>
      </p:sp>
      <p:sp>
        <p:nvSpPr>
          <p:cNvPr id="7" name="CuadroTexto 6">
            <a:extLst>
              <a:ext uri="{FF2B5EF4-FFF2-40B4-BE49-F238E27FC236}">
                <a16:creationId xmlns:a16="http://schemas.microsoft.com/office/drawing/2014/main" id="{FC7A77DC-480A-EE52-813B-F2FCD8556FF9}"/>
              </a:ext>
            </a:extLst>
          </p:cNvPr>
          <p:cNvSpPr txBox="1"/>
          <p:nvPr/>
        </p:nvSpPr>
        <p:spPr>
          <a:xfrm>
            <a:off x="393290" y="5794102"/>
            <a:ext cx="11366090" cy="671915"/>
          </a:xfrm>
          <a:prstGeom prst="rect">
            <a:avLst/>
          </a:prstGeom>
          <a:noFill/>
        </p:spPr>
        <p:txBody>
          <a:bodyPr wrap="square">
            <a:spAutoFit/>
          </a:bodyPr>
          <a:lstStyle/>
          <a:p>
            <a:pPr algn="just">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3. Juan tiene los ojos de color pardo. Tanto su madre, Ana, como su padre, Alberto, tenían los ojos azules. Indica los genotipos de los padres y los dos genotipos posibles de Juan para el color de los ojos.</a:t>
            </a:r>
          </a:p>
        </p:txBody>
      </p:sp>
      <p:cxnSp>
        <p:nvCxnSpPr>
          <p:cNvPr id="9" name="Conector recto 8">
            <a:extLst>
              <a:ext uri="{FF2B5EF4-FFF2-40B4-BE49-F238E27FC236}">
                <a16:creationId xmlns:a16="http://schemas.microsoft.com/office/drawing/2014/main" id="{DFC54197-2346-A6F9-7C3C-63A70DBBA492}"/>
              </a:ext>
            </a:extLst>
          </p:cNvPr>
          <p:cNvCxnSpPr>
            <a:cxnSpLocks/>
          </p:cNvCxnSpPr>
          <p:nvPr/>
        </p:nvCxnSpPr>
        <p:spPr>
          <a:xfrm>
            <a:off x="393290" y="3510117"/>
            <a:ext cx="111104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572CFB75-23D2-ACC6-ABF1-B53E45761277}"/>
              </a:ext>
            </a:extLst>
          </p:cNvPr>
          <p:cNvCxnSpPr>
            <a:cxnSpLocks/>
          </p:cNvCxnSpPr>
          <p:nvPr/>
        </p:nvCxnSpPr>
        <p:spPr>
          <a:xfrm>
            <a:off x="393290" y="5678127"/>
            <a:ext cx="1111045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9777B40D-870A-9BDF-BCCF-B1B16D37A613}"/>
              </a:ext>
            </a:extLst>
          </p:cNvPr>
          <p:cNvSpPr txBox="1"/>
          <p:nvPr/>
        </p:nvSpPr>
        <p:spPr>
          <a:xfrm>
            <a:off x="393290" y="251188"/>
            <a:ext cx="11405420" cy="2053639"/>
          </a:xfrm>
          <a:prstGeom prst="rect">
            <a:avLst/>
          </a:prstGeom>
          <a:noFill/>
        </p:spPr>
        <p:txBody>
          <a:bodyPr wrap="square">
            <a:spAutoFit/>
          </a:bodyPr>
          <a:lstStyle/>
          <a:p>
            <a:pPr algn="just">
              <a:lnSpc>
                <a:spcPct val="107000"/>
              </a:lnSpc>
              <a:spcAft>
                <a:spcPts val="800"/>
              </a:spcAft>
            </a:pPr>
            <a:r>
              <a:rPr lang="es-ES" sz="2000" kern="100" dirty="0">
                <a:solidFill>
                  <a:schemeClr val="accent1">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Recuerda que, para el carácter color de los ojos, intervienen dos genes situados ambos en el cromosoma 15. </a:t>
            </a:r>
            <a:r>
              <a:rPr lang="es-ES" sz="2000" kern="100" dirty="0">
                <a:solidFill>
                  <a:schemeClr val="accent1">
                    <a:lumMod val="40000"/>
                    <a:lumOff val="60000"/>
                  </a:schemeClr>
                </a:solidFill>
                <a:latin typeface="Calibri" panose="020F0502020204030204" pitchFamily="34" charset="0"/>
                <a:ea typeface="Calibri" panose="020F0502020204030204" pitchFamily="34" charset="0"/>
                <a:cs typeface="Arial" panose="020B0604020202020204" pitchFamily="34" charset="0"/>
              </a:rPr>
              <a:t>Uno de ellos lleva información para el color marrón y tiene dos posibles alelos (M y m); la presencia de un M indicará siempre que el color sea marrón (dominante); mientras que la presencia de mm indicará que los ojos serán claros, y el color dependerá de los alelos situados en el otro gen de este mismo cromosoma que interviene en el color de los ojos; en este caso, el color azul domina sobre el verde, con la típica relación de dominancia-recesividad de caracteres mendelianos. Sabiendo esto, responde a las cuestiones:</a:t>
            </a:r>
          </a:p>
        </p:txBody>
      </p:sp>
    </p:spTree>
    <p:extLst>
      <p:ext uri="{BB962C8B-B14F-4D97-AF65-F5344CB8AC3E}">
        <p14:creationId xmlns:p14="http://schemas.microsoft.com/office/powerpoint/2010/main" val="135707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CB39C0D-29E6-AF86-BBEB-9A73C05E7DD0}"/>
              </a:ext>
            </a:extLst>
          </p:cNvPr>
          <p:cNvSpPr txBox="1"/>
          <p:nvPr/>
        </p:nvSpPr>
        <p:spPr>
          <a:xfrm>
            <a:off x="518403" y="333315"/>
            <a:ext cx="11155194" cy="968278"/>
          </a:xfrm>
          <a:prstGeom prst="rect">
            <a:avLst/>
          </a:prstGeom>
          <a:noFill/>
        </p:spPr>
        <p:txBody>
          <a:bodyPr wrap="square">
            <a:spAutoFit/>
          </a:bodyPr>
          <a:lstStyle/>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1. En la siguiente figura se muestra una genealogía mostrando el carácter color de ojos. Los colores azules indican que tiene los ojos azules, y el verde los ojos verdes. A raíz de esa genealogía, determina si el color de ojos está o no ligado al sexo e indica también cuál es el alelo dominante, azul o verde.</a:t>
            </a:r>
          </a:p>
        </p:txBody>
      </p:sp>
      <p:grpSp>
        <p:nvGrpSpPr>
          <p:cNvPr id="4" name="Grupo 3">
            <a:extLst>
              <a:ext uri="{FF2B5EF4-FFF2-40B4-BE49-F238E27FC236}">
                <a16:creationId xmlns:a16="http://schemas.microsoft.com/office/drawing/2014/main" id="{98C5D6AA-036C-DB3B-2FD8-C6358CC6B83D}"/>
              </a:ext>
            </a:extLst>
          </p:cNvPr>
          <p:cNvGrpSpPr/>
          <p:nvPr/>
        </p:nvGrpSpPr>
        <p:grpSpPr>
          <a:xfrm>
            <a:off x="4095345" y="1416509"/>
            <a:ext cx="3025302" cy="1737011"/>
            <a:chOff x="0" y="0"/>
            <a:chExt cx="3764280" cy="2118360"/>
          </a:xfrm>
        </p:grpSpPr>
        <p:sp>
          <p:nvSpPr>
            <p:cNvPr id="5" name="Cuadro de texto 2">
              <a:extLst>
                <a:ext uri="{FF2B5EF4-FFF2-40B4-BE49-F238E27FC236}">
                  <a16:creationId xmlns:a16="http://schemas.microsoft.com/office/drawing/2014/main" id="{BD58560C-5687-518E-C4EE-F14368CDCA89}"/>
                </a:ext>
              </a:extLst>
            </p:cNvPr>
            <p:cNvSpPr txBox="1">
              <a:spLocks noChangeArrowheads="1"/>
            </p:cNvSpPr>
            <p:nvPr/>
          </p:nvSpPr>
          <p:spPr bwMode="auto">
            <a:xfrm>
              <a:off x="0" y="0"/>
              <a:ext cx="3764280" cy="2118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100" kern="100">
                  <a:effectLst/>
                  <a:latin typeface="Calibri" panose="020F0502020204030204" pitchFamily="34" charset="0"/>
                  <a:ea typeface="Calibri" panose="020F0502020204030204" pitchFamily="34" charset="0"/>
                  <a:cs typeface="Arial" panose="020B0604020202020204" pitchFamily="34" charset="0"/>
                </a:rPr>
                <a:t> </a:t>
              </a:r>
            </a:p>
          </p:txBody>
        </p:sp>
        <p:sp>
          <p:nvSpPr>
            <p:cNvPr id="6" name="Elipse 5">
              <a:extLst>
                <a:ext uri="{FF2B5EF4-FFF2-40B4-BE49-F238E27FC236}">
                  <a16:creationId xmlns:a16="http://schemas.microsoft.com/office/drawing/2014/main" id="{C282DCCF-1413-B216-FAE4-709B2D6C33EA}"/>
                </a:ext>
              </a:extLst>
            </p:cNvPr>
            <p:cNvSpPr/>
            <p:nvPr/>
          </p:nvSpPr>
          <p:spPr>
            <a:xfrm>
              <a:off x="830580" y="198120"/>
              <a:ext cx="540000" cy="5400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7" name="Rectángulo 6">
              <a:extLst>
                <a:ext uri="{FF2B5EF4-FFF2-40B4-BE49-F238E27FC236}">
                  <a16:creationId xmlns:a16="http://schemas.microsoft.com/office/drawing/2014/main" id="{4390DCFF-D37D-B619-2925-EBB73720CA23}"/>
                </a:ext>
              </a:extLst>
            </p:cNvPr>
            <p:cNvSpPr/>
            <p:nvPr/>
          </p:nvSpPr>
          <p:spPr>
            <a:xfrm>
              <a:off x="2255520" y="198120"/>
              <a:ext cx="540000" cy="5400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8" name="Elipse 7">
              <a:extLst>
                <a:ext uri="{FF2B5EF4-FFF2-40B4-BE49-F238E27FC236}">
                  <a16:creationId xmlns:a16="http://schemas.microsoft.com/office/drawing/2014/main" id="{15E92780-0A00-DAB9-F672-DED9EE991D80}"/>
                </a:ext>
              </a:extLst>
            </p:cNvPr>
            <p:cNvSpPr/>
            <p:nvPr/>
          </p:nvSpPr>
          <p:spPr>
            <a:xfrm>
              <a:off x="2057400" y="1303020"/>
              <a:ext cx="540000" cy="54000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9" name="Elipse 8">
              <a:extLst>
                <a:ext uri="{FF2B5EF4-FFF2-40B4-BE49-F238E27FC236}">
                  <a16:creationId xmlns:a16="http://schemas.microsoft.com/office/drawing/2014/main" id="{CD730F91-87CC-DA69-3795-B04161A1CA5B}"/>
                </a:ext>
              </a:extLst>
            </p:cNvPr>
            <p:cNvSpPr/>
            <p:nvPr/>
          </p:nvSpPr>
          <p:spPr>
            <a:xfrm>
              <a:off x="129540" y="1303020"/>
              <a:ext cx="540000" cy="5400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Rectángulo 9">
              <a:extLst>
                <a:ext uri="{FF2B5EF4-FFF2-40B4-BE49-F238E27FC236}">
                  <a16:creationId xmlns:a16="http://schemas.microsoft.com/office/drawing/2014/main" id="{F2E21BCF-A442-7D6E-043A-FF2AD34119DD}"/>
                </a:ext>
              </a:extLst>
            </p:cNvPr>
            <p:cNvSpPr/>
            <p:nvPr/>
          </p:nvSpPr>
          <p:spPr>
            <a:xfrm>
              <a:off x="2948940" y="1303020"/>
              <a:ext cx="540000" cy="5400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1" name="Rectángulo 10">
              <a:extLst>
                <a:ext uri="{FF2B5EF4-FFF2-40B4-BE49-F238E27FC236}">
                  <a16:creationId xmlns:a16="http://schemas.microsoft.com/office/drawing/2014/main" id="{8A8422E7-3B9A-D41D-A4AF-E0898FADFEE9}"/>
                </a:ext>
              </a:extLst>
            </p:cNvPr>
            <p:cNvSpPr/>
            <p:nvPr/>
          </p:nvSpPr>
          <p:spPr>
            <a:xfrm>
              <a:off x="1089660" y="1303020"/>
              <a:ext cx="540000" cy="54000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12" name="Conector recto 11">
              <a:extLst>
                <a:ext uri="{FF2B5EF4-FFF2-40B4-BE49-F238E27FC236}">
                  <a16:creationId xmlns:a16="http://schemas.microsoft.com/office/drawing/2014/main" id="{04AF7F38-CC75-1466-15E6-58BD88507314}"/>
                </a:ext>
              </a:extLst>
            </p:cNvPr>
            <p:cNvCxnSpPr/>
            <p:nvPr/>
          </p:nvCxnSpPr>
          <p:spPr>
            <a:xfrm>
              <a:off x="1371600" y="457200"/>
              <a:ext cx="88519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CFE01C6C-16C2-D547-ADD0-B9D76882B82A}"/>
                </a:ext>
              </a:extLst>
            </p:cNvPr>
            <p:cNvCxnSpPr/>
            <p:nvPr/>
          </p:nvCxnSpPr>
          <p:spPr>
            <a:xfrm>
              <a:off x="1767840" y="457200"/>
              <a:ext cx="0" cy="52578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BBEC36F6-29E0-5ED9-D997-47DA96254FB6}"/>
                </a:ext>
              </a:extLst>
            </p:cNvPr>
            <p:cNvCxnSpPr/>
            <p:nvPr/>
          </p:nvCxnSpPr>
          <p:spPr>
            <a:xfrm flipH="1">
              <a:off x="327660" y="967740"/>
              <a:ext cx="2865120" cy="3810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83BA51CD-0BC3-462B-309A-5F12100C301E}"/>
                </a:ext>
              </a:extLst>
            </p:cNvPr>
            <p:cNvCxnSpPr/>
            <p:nvPr/>
          </p:nvCxnSpPr>
          <p:spPr>
            <a:xfrm>
              <a:off x="327660" y="1005840"/>
              <a:ext cx="0" cy="29718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Conector recto 15">
              <a:extLst>
                <a:ext uri="{FF2B5EF4-FFF2-40B4-BE49-F238E27FC236}">
                  <a16:creationId xmlns:a16="http://schemas.microsoft.com/office/drawing/2014/main" id="{56C20D45-EE4E-DDD6-2A04-0F75553F4173}"/>
                </a:ext>
              </a:extLst>
            </p:cNvPr>
            <p:cNvCxnSpPr/>
            <p:nvPr/>
          </p:nvCxnSpPr>
          <p:spPr>
            <a:xfrm flipV="1">
              <a:off x="1371600" y="982980"/>
              <a:ext cx="0" cy="32004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Conector recto 16">
              <a:extLst>
                <a:ext uri="{FF2B5EF4-FFF2-40B4-BE49-F238E27FC236}">
                  <a16:creationId xmlns:a16="http://schemas.microsoft.com/office/drawing/2014/main" id="{3DFF05FA-D188-077B-B325-24514DF7740B}"/>
                </a:ext>
              </a:extLst>
            </p:cNvPr>
            <p:cNvCxnSpPr/>
            <p:nvPr/>
          </p:nvCxnSpPr>
          <p:spPr>
            <a:xfrm flipV="1">
              <a:off x="2331720" y="982980"/>
              <a:ext cx="0" cy="32004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EA1E2404-C411-6ADC-0FDF-780A38DD7F76}"/>
                </a:ext>
              </a:extLst>
            </p:cNvPr>
            <p:cNvCxnSpPr/>
            <p:nvPr/>
          </p:nvCxnSpPr>
          <p:spPr>
            <a:xfrm flipV="1">
              <a:off x="3192780" y="967740"/>
              <a:ext cx="0" cy="335280"/>
            </a:xfrm>
            <a:prstGeom prst="line">
              <a:avLst/>
            </a:prstGeom>
            <a:ln w="19050"/>
          </p:spPr>
          <p:style>
            <a:lnRef idx="1">
              <a:schemeClr val="dk1"/>
            </a:lnRef>
            <a:fillRef idx="0">
              <a:schemeClr val="dk1"/>
            </a:fillRef>
            <a:effectRef idx="0">
              <a:schemeClr val="dk1"/>
            </a:effectRef>
            <a:fontRef idx="minor">
              <a:schemeClr val="tx1"/>
            </a:fontRef>
          </p:style>
        </p:cxnSp>
      </p:grpSp>
      <p:sp>
        <p:nvSpPr>
          <p:cNvPr id="20" name="CuadroTexto 19">
            <a:extLst>
              <a:ext uri="{FF2B5EF4-FFF2-40B4-BE49-F238E27FC236}">
                <a16:creationId xmlns:a16="http://schemas.microsoft.com/office/drawing/2014/main" id="{539873F6-B733-E682-8F66-01413C599EB0}"/>
              </a:ext>
            </a:extLst>
          </p:cNvPr>
          <p:cNvSpPr txBox="1"/>
          <p:nvPr/>
        </p:nvSpPr>
        <p:spPr>
          <a:xfrm>
            <a:off x="473494" y="3519648"/>
            <a:ext cx="11155193" cy="1200329"/>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2. Una familia está compuesta por 6 miembros. Los padres tienen los ojos marrones, y tiene cuatro hijos, dos hijas y dos hijos. Una hija tiene los ojos azules y la otra marrones, y con los chicos ocurre algo similar, uno de ellos tiene los ojos marrones y el otro azules. Indica los genotipos posibles de todos los miembros de la familia. Ten en cuenta que para el color de ojos intervienen dos genes, con lo que debes decir que alelos tiene el primer gen y cuáles el segundo.</a:t>
            </a:r>
            <a:endParaRPr lang="es-ES" dirty="0"/>
          </a:p>
        </p:txBody>
      </p:sp>
      <p:grpSp>
        <p:nvGrpSpPr>
          <p:cNvPr id="21" name="Grupo 20">
            <a:extLst>
              <a:ext uri="{FF2B5EF4-FFF2-40B4-BE49-F238E27FC236}">
                <a16:creationId xmlns:a16="http://schemas.microsoft.com/office/drawing/2014/main" id="{E14F0A20-B08F-A27F-DF26-22958D61BDBC}"/>
              </a:ext>
            </a:extLst>
          </p:cNvPr>
          <p:cNvGrpSpPr/>
          <p:nvPr/>
        </p:nvGrpSpPr>
        <p:grpSpPr>
          <a:xfrm>
            <a:off x="4070171" y="4804204"/>
            <a:ext cx="3357357" cy="1889363"/>
            <a:chOff x="0" y="0"/>
            <a:chExt cx="3764280" cy="2118360"/>
          </a:xfrm>
        </p:grpSpPr>
        <p:sp>
          <p:nvSpPr>
            <p:cNvPr id="22" name="Cuadro de texto 2">
              <a:extLst>
                <a:ext uri="{FF2B5EF4-FFF2-40B4-BE49-F238E27FC236}">
                  <a16:creationId xmlns:a16="http://schemas.microsoft.com/office/drawing/2014/main" id="{6FEE3BC9-01D5-D86E-708A-8758426AF338}"/>
                </a:ext>
              </a:extLst>
            </p:cNvPr>
            <p:cNvSpPr txBox="1">
              <a:spLocks noChangeArrowheads="1"/>
            </p:cNvSpPr>
            <p:nvPr/>
          </p:nvSpPr>
          <p:spPr bwMode="auto">
            <a:xfrm>
              <a:off x="0" y="0"/>
              <a:ext cx="3764280" cy="2118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100" kern="100">
                  <a:effectLst/>
                  <a:latin typeface="Calibri" panose="020F0502020204030204" pitchFamily="34" charset="0"/>
                  <a:ea typeface="Calibri" panose="020F0502020204030204" pitchFamily="34" charset="0"/>
                  <a:cs typeface="Arial" panose="020B0604020202020204" pitchFamily="34" charset="0"/>
                </a:rPr>
                <a:t> </a:t>
              </a:r>
            </a:p>
          </p:txBody>
        </p:sp>
        <p:grpSp>
          <p:nvGrpSpPr>
            <p:cNvPr id="23" name="Grupo 22">
              <a:extLst>
                <a:ext uri="{FF2B5EF4-FFF2-40B4-BE49-F238E27FC236}">
                  <a16:creationId xmlns:a16="http://schemas.microsoft.com/office/drawing/2014/main" id="{427E0765-6C7A-F752-412D-5B48B786990B}"/>
                </a:ext>
              </a:extLst>
            </p:cNvPr>
            <p:cNvGrpSpPr/>
            <p:nvPr/>
          </p:nvGrpSpPr>
          <p:grpSpPr>
            <a:xfrm>
              <a:off x="129540" y="198120"/>
              <a:ext cx="3359400" cy="1644900"/>
              <a:chOff x="0" y="0"/>
              <a:chExt cx="3359400" cy="1644900"/>
            </a:xfrm>
          </p:grpSpPr>
          <p:sp>
            <p:nvSpPr>
              <p:cNvPr id="24" name="Elipse 23">
                <a:extLst>
                  <a:ext uri="{FF2B5EF4-FFF2-40B4-BE49-F238E27FC236}">
                    <a16:creationId xmlns:a16="http://schemas.microsoft.com/office/drawing/2014/main" id="{80A917D1-B0D4-1EE8-75BB-73A5C10A1F87}"/>
                  </a:ext>
                </a:extLst>
              </p:cNvPr>
              <p:cNvSpPr/>
              <p:nvPr/>
            </p:nvSpPr>
            <p:spPr>
              <a:xfrm>
                <a:off x="701040" y="0"/>
                <a:ext cx="540000" cy="540000"/>
              </a:xfrm>
              <a:prstGeom prst="ellipse">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 name="Rectángulo 24">
                <a:extLst>
                  <a:ext uri="{FF2B5EF4-FFF2-40B4-BE49-F238E27FC236}">
                    <a16:creationId xmlns:a16="http://schemas.microsoft.com/office/drawing/2014/main" id="{912F1AB9-4D62-7F11-3E7F-1C95D6494C11}"/>
                  </a:ext>
                </a:extLst>
              </p:cNvPr>
              <p:cNvSpPr/>
              <p:nvPr/>
            </p:nvSpPr>
            <p:spPr>
              <a:xfrm>
                <a:off x="2125980" y="0"/>
                <a:ext cx="540000" cy="540000"/>
              </a:xfrm>
              <a:prstGeom prst="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6" name="Elipse 25">
                <a:extLst>
                  <a:ext uri="{FF2B5EF4-FFF2-40B4-BE49-F238E27FC236}">
                    <a16:creationId xmlns:a16="http://schemas.microsoft.com/office/drawing/2014/main" id="{AB0D1307-C817-BDBE-E59B-6C71272E95E8}"/>
                  </a:ext>
                </a:extLst>
              </p:cNvPr>
              <p:cNvSpPr/>
              <p:nvPr/>
            </p:nvSpPr>
            <p:spPr>
              <a:xfrm>
                <a:off x="1927860" y="1104900"/>
                <a:ext cx="540000" cy="540000"/>
              </a:xfrm>
              <a:prstGeom prst="ellipse">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7" name="Elipse 26">
                <a:extLst>
                  <a:ext uri="{FF2B5EF4-FFF2-40B4-BE49-F238E27FC236}">
                    <a16:creationId xmlns:a16="http://schemas.microsoft.com/office/drawing/2014/main" id="{7B9228AB-1523-0441-2C6D-4BCD522CF9DF}"/>
                  </a:ext>
                </a:extLst>
              </p:cNvPr>
              <p:cNvSpPr/>
              <p:nvPr/>
            </p:nvSpPr>
            <p:spPr>
              <a:xfrm>
                <a:off x="0" y="1104900"/>
                <a:ext cx="540000" cy="5400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 name="Rectángulo 27">
                <a:extLst>
                  <a:ext uri="{FF2B5EF4-FFF2-40B4-BE49-F238E27FC236}">
                    <a16:creationId xmlns:a16="http://schemas.microsoft.com/office/drawing/2014/main" id="{C98F3A40-B476-80A7-6948-0B060E419098}"/>
                  </a:ext>
                </a:extLst>
              </p:cNvPr>
              <p:cNvSpPr/>
              <p:nvPr/>
            </p:nvSpPr>
            <p:spPr>
              <a:xfrm>
                <a:off x="2819400" y="1104900"/>
                <a:ext cx="540000" cy="5400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 name="Rectángulo 28">
                <a:extLst>
                  <a:ext uri="{FF2B5EF4-FFF2-40B4-BE49-F238E27FC236}">
                    <a16:creationId xmlns:a16="http://schemas.microsoft.com/office/drawing/2014/main" id="{8E703171-DC5B-0627-A122-D225D18BDB3B}"/>
                  </a:ext>
                </a:extLst>
              </p:cNvPr>
              <p:cNvSpPr/>
              <p:nvPr/>
            </p:nvSpPr>
            <p:spPr>
              <a:xfrm>
                <a:off x="960120" y="1104900"/>
                <a:ext cx="540000" cy="540000"/>
              </a:xfrm>
              <a:prstGeom prst="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30" name="Conector recto 29">
                <a:extLst>
                  <a:ext uri="{FF2B5EF4-FFF2-40B4-BE49-F238E27FC236}">
                    <a16:creationId xmlns:a16="http://schemas.microsoft.com/office/drawing/2014/main" id="{DB0C41D3-ED5C-102E-807F-43A9DBDD107C}"/>
                  </a:ext>
                </a:extLst>
              </p:cNvPr>
              <p:cNvCxnSpPr/>
              <p:nvPr/>
            </p:nvCxnSpPr>
            <p:spPr>
              <a:xfrm>
                <a:off x="1242060" y="259080"/>
                <a:ext cx="88519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Conector recto 30">
                <a:extLst>
                  <a:ext uri="{FF2B5EF4-FFF2-40B4-BE49-F238E27FC236}">
                    <a16:creationId xmlns:a16="http://schemas.microsoft.com/office/drawing/2014/main" id="{845E5F4B-6140-1A56-1156-15551BBEC9B2}"/>
                  </a:ext>
                </a:extLst>
              </p:cNvPr>
              <p:cNvCxnSpPr/>
              <p:nvPr/>
            </p:nvCxnSpPr>
            <p:spPr>
              <a:xfrm>
                <a:off x="1638300" y="259080"/>
                <a:ext cx="0" cy="52578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9500ED26-0AB0-478D-D5BC-A98238B46E89}"/>
                  </a:ext>
                </a:extLst>
              </p:cNvPr>
              <p:cNvCxnSpPr/>
              <p:nvPr/>
            </p:nvCxnSpPr>
            <p:spPr>
              <a:xfrm flipH="1">
                <a:off x="198120" y="769620"/>
                <a:ext cx="2865120" cy="38100"/>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Conector recto 32">
                <a:extLst>
                  <a:ext uri="{FF2B5EF4-FFF2-40B4-BE49-F238E27FC236}">
                    <a16:creationId xmlns:a16="http://schemas.microsoft.com/office/drawing/2014/main" id="{D7F1A204-12FC-BDDD-B233-832F2262F671}"/>
                  </a:ext>
                </a:extLst>
              </p:cNvPr>
              <p:cNvCxnSpPr/>
              <p:nvPr/>
            </p:nvCxnSpPr>
            <p:spPr>
              <a:xfrm>
                <a:off x="198120" y="807720"/>
                <a:ext cx="0" cy="297180"/>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Conector recto 33">
                <a:extLst>
                  <a:ext uri="{FF2B5EF4-FFF2-40B4-BE49-F238E27FC236}">
                    <a16:creationId xmlns:a16="http://schemas.microsoft.com/office/drawing/2014/main" id="{F42EB0BE-A0AF-23C6-042F-A73EFD8C91E2}"/>
                  </a:ext>
                </a:extLst>
              </p:cNvPr>
              <p:cNvCxnSpPr/>
              <p:nvPr/>
            </p:nvCxnSpPr>
            <p:spPr>
              <a:xfrm flipV="1">
                <a:off x="1242060" y="784860"/>
                <a:ext cx="0" cy="320040"/>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Conector recto 34">
                <a:extLst>
                  <a:ext uri="{FF2B5EF4-FFF2-40B4-BE49-F238E27FC236}">
                    <a16:creationId xmlns:a16="http://schemas.microsoft.com/office/drawing/2014/main" id="{4790AEFD-3363-8895-A7E9-2084B3F728AD}"/>
                  </a:ext>
                </a:extLst>
              </p:cNvPr>
              <p:cNvCxnSpPr/>
              <p:nvPr/>
            </p:nvCxnSpPr>
            <p:spPr>
              <a:xfrm flipV="1">
                <a:off x="2202180" y="784860"/>
                <a:ext cx="0" cy="32004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0F50A008-7DF2-9B14-0210-17D397DBDE11}"/>
                  </a:ext>
                </a:extLst>
              </p:cNvPr>
              <p:cNvCxnSpPr/>
              <p:nvPr/>
            </p:nvCxnSpPr>
            <p:spPr>
              <a:xfrm flipV="1">
                <a:off x="3063240" y="769620"/>
                <a:ext cx="0" cy="335280"/>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6053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84DBD1-5F17-610D-DA02-A67FCE29B903}"/>
              </a:ext>
            </a:extLst>
          </p:cNvPr>
          <p:cNvSpPr txBox="1"/>
          <p:nvPr/>
        </p:nvSpPr>
        <p:spPr>
          <a:xfrm>
            <a:off x="700391" y="1021404"/>
            <a:ext cx="10894979" cy="1477328"/>
          </a:xfrm>
          <a:prstGeom prst="rect">
            <a:avLst/>
          </a:prstGeom>
          <a:noFill/>
        </p:spPr>
        <p:txBody>
          <a:bodyPr wrap="square" rtlCol="0">
            <a:spAutoFit/>
          </a:bodyPr>
          <a:lstStyle/>
          <a:p>
            <a:r>
              <a:rPr lang="es-ES" dirty="0"/>
              <a:t>Elabora un problema sobre la herencia del color de los ojos, en el que se pueda ver que el color marrón es dominante respecto a cualquier otro, y el color azul es dominante frente al verde.</a:t>
            </a:r>
          </a:p>
          <a:p>
            <a:endParaRPr lang="es-ES" dirty="0"/>
          </a:p>
          <a:p>
            <a:r>
              <a:rPr lang="es-ES" dirty="0"/>
              <a:t>También debes resolverlo.</a:t>
            </a:r>
          </a:p>
        </p:txBody>
      </p:sp>
    </p:spTree>
    <p:extLst>
      <p:ext uri="{BB962C8B-B14F-4D97-AF65-F5344CB8AC3E}">
        <p14:creationId xmlns:p14="http://schemas.microsoft.com/office/powerpoint/2010/main" val="736619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36B2979-F2DE-AD8F-4551-2F3BBEFD1293}"/>
              </a:ext>
            </a:extLst>
          </p:cNvPr>
          <p:cNvGraphicFramePr>
            <a:graphicFrameLocks noGrp="1"/>
          </p:cNvGraphicFramePr>
          <p:nvPr>
            <p:extLst>
              <p:ext uri="{D42A27DB-BD31-4B8C-83A1-F6EECF244321}">
                <p14:modId xmlns:p14="http://schemas.microsoft.com/office/powerpoint/2010/main" val="1328693236"/>
              </p:ext>
            </p:extLst>
          </p:nvPr>
        </p:nvGraphicFramePr>
        <p:xfrm>
          <a:off x="285906" y="1057590"/>
          <a:ext cx="11484000" cy="5248660"/>
        </p:xfrm>
        <a:graphic>
          <a:graphicData uri="http://schemas.openxmlformats.org/drawingml/2006/table">
            <a:tbl>
              <a:tblPr firstRow="1" bandRow="1">
                <a:tableStyleId>{5C22544A-7EE6-4342-B048-85BDC9FD1C3A}</a:tableStyleId>
              </a:tblPr>
              <a:tblGrid>
                <a:gridCol w="7364362">
                  <a:extLst>
                    <a:ext uri="{9D8B030D-6E8A-4147-A177-3AD203B41FA5}">
                      <a16:colId xmlns:a16="http://schemas.microsoft.com/office/drawing/2014/main" val="4076315479"/>
                    </a:ext>
                  </a:extLst>
                </a:gridCol>
                <a:gridCol w="904568">
                  <a:extLst>
                    <a:ext uri="{9D8B030D-6E8A-4147-A177-3AD203B41FA5}">
                      <a16:colId xmlns:a16="http://schemas.microsoft.com/office/drawing/2014/main" val="1535470804"/>
                    </a:ext>
                  </a:extLst>
                </a:gridCol>
                <a:gridCol w="875071">
                  <a:extLst>
                    <a:ext uri="{9D8B030D-6E8A-4147-A177-3AD203B41FA5}">
                      <a16:colId xmlns:a16="http://schemas.microsoft.com/office/drawing/2014/main" val="1697869509"/>
                    </a:ext>
                  </a:extLst>
                </a:gridCol>
                <a:gridCol w="825910">
                  <a:extLst>
                    <a:ext uri="{9D8B030D-6E8A-4147-A177-3AD203B41FA5}">
                      <a16:colId xmlns:a16="http://schemas.microsoft.com/office/drawing/2014/main" val="698803581"/>
                    </a:ext>
                  </a:extLst>
                </a:gridCol>
                <a:gridCol w="825909">
                  <a:extLst>
                    <a:ext uri="{9D8B030D-6E8A-4147-A177-3AD203B41FA5}">
                      <a16:colId xmlns:a16="http://schemas.microsoft.com/office/drawing/2014/main" val="1940847450"/>
                    </a:ext>
                  </a:extLst>
                </a:gridCol>
                <a:gridCol w="688180">
                  <a:extLst>
                    <a:ext uri="{9D8B030D-6E8A-4147-A177-3AD203B41FA5}">
                      <a16:colId xmlns:a16="http://schemas.microsoft.com/office/drawing/2014/main" val="2975668216"/>
                    </a:ext>
                  </a:extLst>
                </a:gridCol>
              </a:tblGrid>
              <a:tr h="400073">
                <a:tc>
                  <a:txBody>
                    <a:bodyPr/>
                    <a:lstStyle/>
                    <a:p>
                      <a:endParaRPr lang="es-ES" dirty="0"/>
                    </a:p>
                  </a:txBody>
                  <a:tcPr/>
                </a:tc>
                <a:tc>
                  <a:txBody>
                    <a:bodyPr/>
                    <a:lstStyle/>
                    <a:p>
                      <a:pPr algn="ctr"/>
                      <a:r>
                        <a:rPr lang="es-ES" dirty="0"/>
                        <a:t>4</a:t>
                      </a:r>
                    </a:p>
                  </a:txBody>
                  <a:tcPr anchor="ctr"/>
                </a:tc>
                <a:tc>
                  <a:txBody>
                    <a:bodyPr/>
                    <a:lstStyle/>
                    <a:p>
                      <a:pPr algn="ctr"/>
                      <a:r>
                        <a:rPr lang="es-ES" dirty="0"/>
                        <a:t>3</a:t>
                      </a:r>
                    </a:p>
                  </a:txBody>
                  <a:tcPr anchor="ctr"/>
                </a:tc>
                <a:tc>
                  <a:txBody>
                    <a:bodyPr/>
                    <a:lstStyle/>
                    <a:p>
                      <a:pPr algn="ctr"/>
                      <a:r>
                        <a:rPr lang="es-ES" dirty="0"/>
                        <a:t>2</a:t>
                      </a:r>
                    </a:p>
                  </a:txBody>
                  <a:tcPr anchor="ctr"/>
                </a:tc>
                <a:tc>
                  <a:txBody>
                    <a:bodyPr/>
                    <a:lstStyle/>
                    <a:p>
                      <a:pPr algn="ctr"/>
                      <a:r>
                        <a:rPr lang="es-ES" dirty="0"/>
                        <a:t>1</a:t>
                      </a:r>
                    </a:p>
                  </a:txBody>
                  <a:tcPr anchor="ctr"/>
                </a:tc>
                <a:tc>
                  <a:txBody>
                    <a:bodyPr/>
                    <a:lstStyle/>
                    <a:p>
                      <a:pPr algn="ctr"/>
                      <a:r>
                        <a:rPr lang="es-ES" dirty="0"/>
                        <a:t>0</a:t>
                      </a:r>
                    </a:p>
                  </a:txBody>
                  <a:tcPr anchor="ctr"/>
                </a:tc>
                <a:extLst>
                  <a:ext uri="{0D108BD9-81ED-4DB2-BD59-A6C34878D82A}">
                    <a16:rowId xmlns:a16="http://schemas.microsoft.com/office/drawing/2014/main" val="3938926280"/>
                  </a:ext>
                </a:extLst>
              </a:tr>
              <a:tr h="1054866">
                <a:tc>
                  <a:txBody>
                    <a:bodyPr/>
                    <a:lstStyle/>
                    <a:p>
                      <a:r>
                        <a:rPr lang="es-ES" sz="1800" dirty="0">
                          <a:effectLst/>
                          <a:latin typeface="Calibri" panose="020F0502020204030204" pitchFamily="34" charset="0"/>
                          <a:ea typeface="Calibri" panose="020F0502020204030204" pitchFamily="34" charset="0"/>
                        </a:rPr>
                        <a:t>2.1 Resolver cuestiones y profundizar en aspectos biológicos y geológicos localizando, seleccionando, organizando y analizando críticamente la información de distintas fuentes y citándolas con respeto por la propiedad intelectual.</a:t>
                      </a:r>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804833788"/>
                  </a:ext>
                </a:extLst>
              </a:tr>
              <a:tr h="1054866">
                <a:tc>
                  <a: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2.2. Contrastar la veracidad de la información sobre temas biológicos y geológicos o trabajos científicos, utilizando fuentes fiables y adoptando una actitud crítica y escéptica hacia informaciones sin una base científica como pseudociencias, teorías conspiratorias, creencias infundadas, bulos, etc.</a:t>
                      </a:r>
                      <a:endParaRPr lang="es-ES" sz="1800" b="1" dirty="0">
                        <a:solidFill>
                          <a:srgbClr val="00B0F0"/>
                        </a:solidFill>
                      </a:endParaRP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42059068"/>
                  </a:ext>
                </a:extLst>
              </a:tr>
              <a:tr h="1054866">
                <a:tc>
                  <a:txBody>
                    <a:bodyPr/>
                    <a:lstStyle/>
                    <a:p>
                      <a:pPr algn="just"/>
                      <a:r>
                        <a:rPr lang="es-ES" sz="1800" dirty="0">
                          <a:effectLst/>
                          <a:latin typeface="Calibri" panose="020F0502020204030204" pitchFamily="34" charset="0"/>
                          <a:ea typeface="Calibri" panose="020F0502020204030204" pitchFamily="34" charset="0"/>
                        </a:rPr>
                        <a:t>4.1. Resolver problemas, crear modelos o dar explicación a procesos biológicos o geológicos utilizando conocimientos, datos e información proporcionados por el profesorado, el razonamiento lógico, el pensamiento computacional o los recursos digitales.</a:t>
                      </a: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2292295507"/>
                  </a:ext>
                </a:extLst>
              </a:tr>
              <a:tr h="1282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Arial" panose="020B0604020202020204" pitchFamily="34" charset="0"/>
                        </a:rPr>
                        <a:t>4.2. Analizar críticamente la solución a un problema sobre fenómenos biológicos y geológicos aportando datos o informaciones científicas veraces cambiando los procedimientos utilizados o las conclusiones si dicha solución no fuese viable o ante nuevos datos aportados con posterioridad.</a:t>
                      </a:r>
                      <a:endParaRPr lang="es-ES" sz="1800" b="1" dirty="0">
                        <a:solidFill>
                          <a:srgbClr val="00B0F0"/>
                        </a:solidFill>
                      </a:endParaRP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097644735"/>
                  </a:ext>
                </a:extLst>
              </a:tr>
            </a:tbl>
          </a:graphicData>
        </a:graphic>
      </p:graphicFrame>
      <p:sp>
        <p:nvSpPr>
          <p:cNvPr id="3" name="CuadroTexto 2">
            <a:extLst>
              <a:ext uri="{FF2B5EF4-FFF2-40B4-BE49-F238E27FC236}">
                <a16:creationId xmlns:a16="http://schemas.microsoft.com/office/drawing/2014/main" id="{1DCE19B9-338C-9976-E24A-4C3AE547C121}"/>
              </a:ext>
            </a:extLst>
          </p:cNvPr>
          <p:cNvSpPr txBox="1"/>
          <p:nvPr/>
        </p:nvSpPr>
        <p:spPr>
          <a:xfrm>
            <a:off x="606997" y="367084"/>
            <a:ext cx="5489003" cy="369332"/>
          </a:xfrm>
          <a:prstGeom prst="rect">
            <a:avLst/>
          </a:prstGeom>
          <a:noFill/>
        </p:spPr>
        <p:txBody>
          <a:bodyPr wrap="none" rtlCol="0">
            <a:spAutoFit/>
          </a:bodyPr>
          <a:lstStyle/>
          <a:p>
            <a:r>
              <a:rPr lang="es-ES" b="1" dirty="0">
                <a:solidFill>
                  <a:schemeClr val="bg1"/>
                </a:solidFill>
              </a:rPr>
              <a:t>ESCALA DE VALORACIÓN – ACTIVIDAD 3</a:t>
            </a:r>
          </a:p>
        </p:txBody>
      </p:sp>
    </p:spTree>
    <p:extLst>
      <p:ext uri="{BB962C8B-B14F-4D97-AF65-F5344CB8AC3E}">
        <p14:creationId xmlns:p14="http://schemas.microsoft.com/office/powerpoint/2010/main" val="3551468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67CA300-B32C-5B31-6E65-69B878D5493C}"/>
              </a:ext>
            </a:extLst>
          </p:cNvPr>
          <p:cNvGrpSpPr/>
          <p:nvPr/>
        </p:nvGrpSpPr>
        <p:grpSpPr>
          <a:xfrm>
            <a:off x="735563" y="789861"/>
            <a:ext cx="10720873" cy="4235327"/>
            <a:chOff x="858416" y="3156342"/>
            <a:chExt cx="10720873" cy="4235327"/>
          </a:xfrm>
        </p:grpSpPr>
        <p:sp>
          <p:nvSpPr>
            <p:cNvPr id="3" name="CuadroTexto 2">
              <a:extLst>
                <a:ext uri="{FF2B5EF4-FFF2-40B4-BE49-F238E27FC236}">
                  <a16:creationId xmlns:a16="http://schemas.microsoft.com/office/drawing/2014/main" id="{A989E497-9FE5-970E-28EE-B51C79B470F5}"/>
                </a:ext>
              </a:extLst>
            </p:cNvPr>
            <p:cNvSpPr txBox="1"/>
            <p:nvPr/>
          </p:nvSpPr>
          <p:spPr>
            <a:xfrm>
              <a:off x="858416" y="3156342"/>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4</a:t>
              </a:r>
            </a:p>
          </p:txBody>
        </p:sp>
        <p:sp>
          <p:nvSpPr>
            <p:cNvPr id="4" name="CuadroTexto 3">
              <a:extLst>
                <a:ext uri="{FF2B5EF4-FFF2-40B4-BE49-F238E27FC236}">
                  <a16:creationId xmlns:a16="http://schemas.microsoft.com/office/drawing/2014/main" id="{4F69AF88-F4D4-9477-27C0-48712A8CC7D8}"/>
                </a:ext>
              </a:extLst>
            </p:cNvPr>
            <p:cNvSpPr txBox="1"/>
            <p:nvPr/>
          </p:nvSpPr>
          <p:spPr>
            <a:xfrm>
              <a:off x="858416" y="3482907"/>
              <a:ext cx="10720873" cy="3908762"/>
            </a:xfrm>
            <a:prstGeom prst="rect">
              <a:avLst/>
            </a:prstGeom>
            <a:noFill/>
          </p:spPr>
          <p:txBody>
            <a:bodyPr wrap="square" rtlCol="0">
              <a:spAutoFit/>
            </a:bodyPr>
            <a:lstStyle/>
            <a:p>
              <a:pPr algn="just"/>
              <a:r>
                <a:rPr lang="es-ES"/>
                <a:t>Realización de fotografías de, al menos, todo el alumnado del grupo donde se vea claramente el iris (el profesor indica técnicas sencillas para hacerlo con el móvil, pero deben saber editar la fotografía posteriormente), y de los miembros de su familia para saber el modo de herencia.</a:t>
              </a:r>
            </a:p>
            <a:p>
              <a:endParaRPr lang="es-ES" dirty="0"/>
            </a:p>
            <a:p>
              <a:r>
                <a:rPr lang="es-ES" b="1" dirty="0">
                  <a:solidFill>
                    <a:srgbClr val="00B0F0"/>
                  </a:solidFill>
                </a:rPr>
                <a:t>CRITERIOS DE EVALUACIÓN:</a:t>
              </a:r>
            </a:p>
            <a:p>
              <a:pPr algn="just"/>
              <a:r>
                <a:rPr lang="es-ES" sz="2000" dirty="0">
                  <a:effectLst/>
                  <a:latin typeface="Calibri" panose="020F0502020204030204" pitchFamily="34" charset="0"/>
                  <a:ea typeface="Calibri" panose="020F0502020204030204" pitchFamily="34" charset="0"/>
                </a:rPr>
                <a:t>1.1 Analizar conceptos y procesos biológicos y geológicos interpretando información en diferentes formatos (textos, imágenes, modelos, gráficos, tablas, diagramas, fórmulas, esquemas, símbolos, páginas web, etc.), manteniendo una actitud crítica y obteniendo conclusiones fundamentadas.</a:t>
              </a:r>
            </a:p>
            <a:p>
              <a:endParaRPr lang="es-ES" sz="2000" dirty="0">
                <a:effectLst/>
                <a:latin typeface="Calibri" panose="020F0502020204030204" pitchFamily="34" charset="0"/>
                <a:ea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cs typeface="Arial" panose="020B0604020202020204" pitchFamily="34" charset="0"/>
                </a:rPr>
                <a:t>3.5. Cooperar y colaborar en las distintas fases de un proyecto científico para trabajar con mayor eficiencia, valorando la importancia de la cooperación en la investigación, respetando la diversidad y favoreciendo la inclusión.</a:t>
              </a:r>
              <a:endParaRPr lang="es-ES" sz="2000" dirty="0"/>
            </a:p>
          </p:txBody>
        </p:sp>
      </p:grpSp>
    </p:spTree>
    <p:extLst>
      <p:ext uri="{BB962C8B-B14F-4D97-AF65-F5344CB8AC3E}">
        <p14:creationId xmlns:p14="http://schemas.microsoft.com/office/powerpoint/2010/main" val="38158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36B2979-F2DE-AD8F-4551-2F3BBEFD1293}"/>
              </a:ext>
            </a:extLst>
          </p:cNvPr>
          <p:cNvGraphicFramePr>
            <a:graphicFrameLocks noGrp="1"/>
          </p:cNvGraphicFramePr>
          <p:nvPr>
            <p:extLst>
              <p:ext uri="{D42A27DB-BD31-4B8C-83A1-F6EECF244321}">
                <p14:modId xmlns:p14="http://schemas.microsoft.com/office/powerpoint/2010/main" val="4198363136"/>
              </p:ext>
            </p:extLst>
          </p:nvPr>
        </p:nvGraphicFramePr>
        <p:xfrm>
          <a:off x="354000" y="1787339"/>
          <a:ext cx="11484000" cy="3556807"/>
        </p:xfrm>
        <a:graphic>
          <a:graphicData uri="http://schemas.openxmlformats.org/drawingml/2006/table">
            <a:tbl>
              <a:tblPr firstRow="1" bandRow="1">
                <a:tableStyleId>{5C22544A-7EE6-4342-B048-85BDC9FD1C3A}</a:tableStyleId>
              </a:tblPr>
              <a:tblGrid>
                <a:gridCol w="7364362">
                  <a:extLst>
                    <a:ext uri="{9D8B030D-6E8A-4147-A177-3AD203B41FA5}">
                      <a16:colId xmlns:a16="http://schemas.microsoft.com/office/drawing/2014/main" val="4076315479"/>
                    </a:ext>
                  </a:extLst>
                </a:gridCol>
                <a:gridCol w="904568">
                  <a:extLst>
                    <a:ext uri="{9D8B030D-6E8A-4147-A177-3AD203B41FA5}">
                      <a16:colId xmlns:a16="http://schemas.microsoft.com/office/drawing/2014/main" val="1535470804"/>
                    </a:ext>
                  </a:extLst>
                </a:gridCol>
                <a:gridCol w="875071">
                  <a:extLst>
                    <a:ext uri="{9D8B030D-6E8A-4147-A177-3AD203B41FA5}">
                      <a16:colId xmlns:a16="http://schemas.microsoft.com/office/drawing/2014/main" val="1697869509"/>
                    </a:ext>
                  </a:extLst>
                </a:gridCol>
                <a:gridCol w="825910">
                  <a:extLst>
                    <a:ext uri="{9D8B030D-6E8A-4147-A177-3AD203B41FA5}">
                      <a16:colId xmlns:a16="http://schemas.microsoft.com/office/drawing/2014/main" val="698803581"/>
                    </a:ext>
                  </a:extLst>
                </a:gridCol>
                <a:gridCol w="825909">
                  <a:extLst>
                    <a:ext uri="{9D8B030D-6E8A-4147-A177-3AD203B41FA5}">
                      <a16:colId xmlns:a16="http://schemas.microsoft.com/office/drawing/2014/main" val="1940847450"/>
                    </a:ext>
                  </a:extLst>
                </a:gridCol>
                <a:gridCol w="688180">
                  <a:extLst>
                    <a:ext uri="{9D8B030D-6E8A-4147-A177-3AD203B41FA5}">
                      <a16:colId xmlns:a16="http://schemas.microsoft.com/office/drawing/2014/main" val="2975668216"/>
                    </a:ext>
                  </a:extLst>
                </a:gridCol>
              </a:tblGrid>
              <a:tr h="479939">
                <a:tc>
                  <a:txBody>
                    <a:bodyPr/>
                    <a:lstStyle/>
                    <a:p>
                      <a:endParaRPr lang="es-ES" dirty="0"/>
                    </a:p>
                  </a:txBody>
                  <a:tcPr/>
                </a:tc>
                <a:tc>
                  <a:txBody>
                    <a:bodyPr/>
                    <a:lstStyle/>
                    <a:p>
                      <a:pPr algn="ctr"/>
                      <a:r>
                        <a:rPr lang="es-ES" dirty="0"/>
                        <a:t>4</a:t>
                      </a:r>
                    </a:p>
                  </a:txBody>
                  <a:tcPr anchor="ctr"/>
                </a:tc>
                <a:tc>
                  <a:txBody>
                    <a:bodyPr/>
                    <a:lstStyle/>
                    <a:p>
                      <a:pPr algn="ctr"/>
                      <a:r>
                        <a:rPr lang="es-ES" dirty="0"/>
                        <a:t>3</a:t>
                      </a:r>
                    </a:p>
                  </a:txBody>
                  <a:tcPr anchor="ctr"/>
                </a:tc>
                <a:tc>
                  <a:txBody>
                    <a:bodyPr/>
                    <a:lstStyle/>
                    <a:p>
                      <a:pPr algn="ctr"/>
                      <a:r>
                        <a:rPr lang="es-ES" dirty="0"/>
                        <a:t>2</a:t>
                      </a:r>
                    </a:p>
                  </a:txBody>
                  <a:tcPr anchor="ctr"/>
                </a:tc>
                <a:tc>
                  <a:txBody>
                    <a:bodyPr/>
                    <a:lstStyle/>
                    <a:p>
                      <a:pPr algn="ctr"/>
                      <a:r>
                        <a:rPr lang="es-ES" dirty="0"/>
                        <a:t>1</a:t>
                      </a:r>
                    </a:p>
                  </a:txBody>
                  <a:tcPr anchor="ctr"/>
                </a:tc>
                <a:tc>
                  <a:txBody>
                    <a:bodyPr/>
                    <a:lstStyle/>
                    <a:p>
                      <a:pPr algn="ctr"/>
                      <a:r>
                        <a:rPr lang="es-ES" dirty="0"/>
                        <a:t>0</a:t>
                      </a:r>
                    </a:p>
                  </a:txBody>
                  <a:tcPr anchor="ctr"/>
                </a:tc>
                <a:extLst>
                  <a:ext uri="{0D108BD9-81ED-4DB2-BD59-A6C34878D82A}">
                    <a16:rowId xmlns:a16="http://schemas.microsoft.com/office/drawing/2014/main" val="3938926280"/>
                  </a:ext>
                </a:extLst>
              </a:tr>
              <a:tr h="1538434">
                <a:tc>
                  <a:txBody>
                    <a:bodyPr/>
                    <a:lstStyle/>
                    <a:p>
                      <a:r>
                        <a:rPr lang="es-ES" sz="1800" dirty="0">
                          <a:effectLst/>
                          <a:latin typeface="Calibri" panose="020F0502020204030204" pitchFamily="34" charset="0"/>
                          <a:ea typeface="Calibri" panose="020F0502020204030204" pitchFamily="34" charset="0"/>
                        </a:rPr>
                        <a:t>1.1 Analizar conceptos y procesos biológicos y geológicos interpretando información en diferentes formatos (textos, imágenes, modelos, gráficos, tablas, diagramas, fórmulas, esquemas, símbolos, páginas web, etc.), manteniendo una actitud crítica y obteniendo conclusiones fundamentadas.</a:t>
                      </a:r>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804833788"/>
                  </a:ext>
                </a:extLst>
              </a:tr>
              <a:tr h="1538434">
                <a:tc>
                  <a: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3.5. Cooperar y colaborar en las distintas fases de un proyecto científico para trabajar con mayor eficiencia, valorando la importancia de la cooperación en la investigación, respetando la diversidad y favoreciendo la inclusión.</a:t>
                      </a:r>
                      <a:endParaRPr lang="es-ES" sz="1800"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42059068"/>
                  </a:ext>
                </a:extLst>
              </a:tr>
            </a:tbl>
          </a:graphicData>
        </a:graphic>
      </p:graphicFrame>
      <p:sp>
        <p:nvSpPr>
          <p:cNvPr id="3" name="CuadroTexto 2">
            <a:extLst>
              <a:ext uri="{FF2B5EF4-FFF2-40B4-BE49-F238E27FC236}">
                <a16:creationId xmlns:a16="http://schemas.microsoft.com/office/drawing/2014/main" id="{1DCE19B9-338C-9976-E24A-4C3AE547C121}"/>
              </a:ext>
            </a:extLst>
          </p:cNvPr>
          <p:cNvSpPr txBox="1"/>
          <p:nvPr/>
        </p:nvSpPr>
        <p:spPr>
          <a:xfrm>
            <a:off x="1061884" y="688258"/>
            <a:ext cx="5489003" cy="369332"/>
          </a:xfrm>
          <a:prstGeom prst="rect">
            <a:avLst/>
          </a:prstGeom>
          <a:noFill/>
        </p:spPr>
        <p:txBody>
          <a:bodyPr wrap="none" rtlCol="0">
            <a:spAutoFit/>
          </a:bodyPr>
          <a:lstStyle/>
          <a:p>
            <a:r>
              <a:rPr lang="es-ES" b="1" dirty="0">
                <a:solidFill>
                  <a:schemeClr val="bg1"/>
                </a:solidFill>
              </a:rPr>
              <a:t>ESCALA DE VALORACIÓN – ACTIVIDAD 4</a:t>
            </a:r>
          </a:p>
        </p:txBody>
      </p:sp>
    </p:spTree>
    <p:extLst>
      <p:ext uri="{BB962C8B-B14F-4D97-AF65-F5344CB8AC3E}">
        <p14:creationId xmlns:p14="http://schemas.microsoft.com/office/powerpoint/2010/main" val="3196404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CEBF7DF-49EF-4AD6-6CD6-70C3A1895233}"/>
              </a:ext>
            </a:extLst>
          </p:cNvPr>
          <p:cNvGrpSpPr/>
          <p:nvPr/>
        </p:nvGrpSpPr>
        <p:grpSpPr>
          <a:xfrm>
            <a:off x="735563" y="941990"/>
            <a:ext cx="10720873" cy="3662674"/>
            <a:chOff x="858416" y="4500351"/>
            <a:chExt cx="10720873" cy="3662674"/>
          </a:xfrm>
        </p:grpSpPr>
        <p:sp>
          <p:nvSpPr>
            <p:cNvPr id="3" name="CuadroTexto 2">
              <a:extLst>
                <a:ext uri="{FF2B5EF4-FFF2-40B4-BE49-F238E27FC236}">
                  <a16:creationId xmlns:a16="http://schemas.microsoft.com/office/drawing/2014/main" id="{45F51879-5B74-5217-7440-DFE089E41547}"/>
                </a:ext>
              </a:extLst>
            </p:cNvPr>
            <p:cNvSpPr txBox="1"/>
            <p:nvPr/>
          </p:nvSpPr>
          <p:spPr>
            <a:xfrm>
              <a:off x="858416" y="4500351"/>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5</a:t>
              </a:r>
            </a:p>
          </p:txBody>
        </p:sp>
        <p:sp>
          <p:nvSpPr>
            <p:cNvPr id="4" name="CuadroTexto 3">
              <a:extLst>
                <a:ext uri="{FF2B5EF4-FFF2-40B4-BE49-F238E27FC236}">
                  <a16:creationId xmlns:a16="http://schemas.microsoft.com/office/drawing/2014/main" id="{F12209C3-A99C-CA02-A461-7572079A6D24}"/>
                </a:ext>
              </a:extLst>
            </p:cNvPr>
            <p:cNvSpPr txBox="1"/>
            <p:nvPr/>
          </p:nvSpPr>
          <p:spPr>
            <a:xfrm>
              <a:off x="858416" y="4808260"/>
              <a:ext cx="10720873" cy="3354765"/>
            </a:xfrm>
            <a:prstGeom prst="rect">
              <a:avLst/>
            </a:prstGeom>
            <a:noFill/>
          </p:spPr>
          <p:txBody>
            <a:bodyPr wrap="square" rtlCol="0">
              <a:spAutoFit/>
            </a:bodyPr>
            <a:lstStyle/>
            <a:p>
              <a:r>
                <a:rPr lang="es-ES" dirty="0"/>
                <a:t>Elaboración del PowerPoint para la presentación de los resultados.</a:t>
              </a:r>
            </a:p>
            <a:p>
              <a:endParaRPr lang="es-ES" dirty="0"/>
            </a:p>
            <a:p>
              <a:r>
                <a:rPr lang="es-ES" b="1" dirty="0">
                  <a:solidFill>
                    <a:srgbClr val="00B0F0"/>
                  </a:solidFill>
                </a:rPr>
                <a:t>CRITERIOS DE EVALUACIÓN:</a:t>
              </a:r>
            </a:p>
            <a:p>
              <a:endParaRPr lang="es-ES" sz="2000" b="1"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s-ES" sz="2000" dirty="0">
                  <a:effectLst/>
                  <a:latin typeface="Calibri" panose="020F0502020204030204" pitchFamily="34" charset="0"/>
                  <a:ea typeface="Calibri" panose="020F0502020204030204" pitchFamily="34" charset="0"/>
                  <a:cs typeface="Arial" panose="020B0604020202020204" pitchFamily="34" charset="0"/>
                </a:rPr>
                <a:t>3.3. Realizar experimentos y tomar datos cuantitativos o cualitativos sobre fenómenos biológicos y geológicos utilizando los instrumentos, herramientas o técnicas adecuadas con corrección y precisión.</a:t>
              </a:r>
            </a:p>
            <a:p>
              <a:endParaRPr lang="es-ES" sz="2000" b="1" dirty="0">
                <a:solidFill>
                  <a:srgbClr val="00B0F0"/>
                </a:solidFill>
              </a:endParaRPr>
            </a:p>
            <a:p>
              <a:pPr algn="just"/>
              <a:r>
                <a:rPr lang="es-ES" sz="2000" dirty="0">
                  <a:effectLst/>
                  <a:latin typeface="Calibri" panose="020F0502020204030204" pitchFamily="34" charset="0"/>
                  <a:ea typeface="Calibri" panose="020F0502020204030204" pitchFamily="34" charset="0"/>
                  <a:cs typeface="Arial" panose="020B0604020202020204" pitchFamily="34" charset="0"/>
                </a:rPr>
                <a:t>3.4. Interpretar y analizar los resultados obtenidos en un proyecto de investigación utilizando, cuando sea necesario, herramientas matemáticas y tecnológicas y obteniendo conclusiones razonadas y fundamentadas o valorar la imposibilidad de hacerlo.</a:t>
              </a:r>
              <a:endParaRPr lang="es-ES" sz="2000" b="1" dirty="0">
                <a:solidFill>
                  <a:srgbClr val="00B0F0"/>
                </a:solidFill>
              </a:endParaRPr>
            </a:p>
            <a:p>
              <a:endParaRPr lang="es-ES" dirty="0"/>
            </a:p>
          </p:txBody>
        </p:sp>
      </p:grpSp>
    </p:spTree>
    <p:extLst>
      <p:ext uri="{BB962C8B-B14F-4D97-AF65-F5344CB8AC3E}">
        <p14:creationId xmlns:p14="http://schemas.microsoft.com/office/powerpoint/2010/main" val="426549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36B2979-F2DE-AD8F-4551-2F3BBEFD1293}"/>
              </a:ext>
            </a:extLst>
          </p:cNvPr>
          <p:cNvGraphicFramePr>
            <a:graphicFrameLocks noGrp="1"/>
          </p:cNvGraphicFramePr>
          <p:nvPr>
            <p:extLst>
              <p:ext uri="{D42A27DB-BD31-4B8C-83A1-F6EECF244321}">
                <p14:modId xmlns:p14="http://schemas.microsoft.com/office/powerpoint/2010/main" val="1913947442"/>
              </p:ext>
            </p:extLst>
          </p:nvPr>
        </p:nvGraphicFramePr>
        <p:xfrm>
          <a:off x="354000" y="1787340"/>
          <a:ext cx="11484000" cy="4121847"/>
        </p:xfrm>
        <a:graphic>
          <a:graphicData uri="http://schemas.openxmlformats.org/drawingml/2006/table">
            <a:tbl>
              <a:tblPr firstRow="1" bandRow="1">
                <a:tableStyleId>{5C22544A-7EE6-4342-B048-85BDC9FD1C3A}</a:tableStyleId>
              </a:tblPr>
              <a:tblGrid>
                <a:gridCol w="7364362">
                  <a:extLst>
                    <a:ext uri="{9D8B030D-6E8A-4147-A177-3AD203B41FA5}">
                      <a16:colId xmlns:a16="http://schemas.microsoft.com/office/drawing/2014/main" val="4076315479"/>
                    </a:ext>
                  </a:extLst>
                </a:gridCol>
                <a:gridCol w="904568">
                  <a:extLst>
                    <a:ext uri="{9D8B030D-6E8A-4147-A177-3AD203B41FA5}">
                      <a16:colId xmlns:a16="http://schemas.microsoft.com/office/drawing/2014/main" val="1535470804"/>
                    </a:ext>
                  </a:extLst>
                </a:gridCol>
                <a:gridCol w="875071">
                  <a:extLst>
                    <a:ext uri="{9D8B030D-6E8A-4147-A177-3AD203B41FA5}">
                      <a16:colId xmlns:a16="http://schemas.microsoft.com/office/drawing/2014/main" val="1697869509"/>
                    </a:ext>
                  </a:extLst>
                </a:gridCol>
                <a:gridCol w="825910">
                  <a:extLst>
                    <a:ext uri="{9D8B030D-6E8A-4147-A177-3AD203B41FA5}">
                      <a16:colId xmlns:a16="http://schemas.microsoft.com/office/drawing/2014/main" val="698803581"/>
                    </a:ext>
                  </a:extLst>
                </a:gridCol>
                <a:gridCol w="825909">
                  <a:extLst>
                    <a:ext uri="{9D8B030D-6E8A-4147-A177-3AD203B41FA5}">
                      <a16:colId xmlns:a16="http://schemas.microsoft.com/office/drawing/2014/main" val="1940847450"/>
                    </a:ext>
                  </a:extLst>
                </a:gridCol>
                <a:gridCol w="688180">
                  <a:extLst>
                    <a:ext uri="{9D8B030D-6E8A-4147-A177-3AD203B41FA5}">
                      <a16:colId xmlns:a16="http://schemas.microsoft.com/office/drawing/2014/main" val="2975668216"/>
                    </a:ext>
                  </a:extLst>
                </a:gridCol>
              </a:tblGrid>
              <a:tr h="388251">
                <a:tc>
                  <a:txBody>
                    <a:bodyPr/>
                    <a:lstStyle/>
                    <a:p>
                      <a:endParaRPr lang="es-ES" dirty="0"/>
                    </a:p>
                  </a:txBody>
                  <a:tcPr/>
                </a:tc>
                <a:tc>
                  <a:txBody>
                    <a:bodyPr/>
                    <a:lstStyle/>
                    <a:p>
                      <a:pPr algn="ctr"/>
                      <a:r>
                        <a:rPr lang="es-ES" dirty="0"/>
                        <a:t>4</a:t>
                      </a:r>
                    </a:p>
                  </a:txBody>
                  <a:tcPr anchor="ctr"/>
                </a:tc>
                <a:tc>
                  <a:txBody>
                    <a:bodyPr/>
                    <a:lstStyle/>
                    <a:p>
                      <a:pPr algn="ctr"/>
                      <a:r>
                        <a:rPr lang="es-ES" dirty="0"/>
                        <a:t>3</a:t>
                      </a:r>
                    </a:p>
                  </a:txBody>
                  <a:tcPr anchor="ctr"/>
                </a:tc>
                <a:tc>
                  <a:txBody>
                    <a:bodyPr/>
                    <a:lstStyle/>
                    <a:p>
                      <a:pPr algn="ctr"/>
                      <a:r>
                        <a:rPr lang="es-ES" dirty="0"/>
                        <a:t>2</a:t>
                      </a:r>
                    </a:p>
                  </a:txBody>
                  <a:tcPr anchor="ctr"/>
                </a:tc>
                <a:tc>
                  <a:txBody>
                    <a:bodyPr/>
                    <a:lstStyle/>
                    <a:p>
                      <a:pPr algn="ctr"/>
                      <a:r>
                        <a:rPr lang="es-ES" dirty="0"/>
                        <a:t>1</a:t>
                      </a:r>
                    </a:p>
                  </a:txBody>
                  <a:tcPr anchor="ctr"/>
                </a:tc>
                <a:tc>
                  <a:txBody>
                    <a:bodyPr/>
                    <a:lstStyle/>
                    <a:p>
                      <a:pPr algn="ctr"/>
                      <a:r>
                        <a:rPr lang="es-ES" dirty="0"/>
                        <a:t>0</a:t>
                      </a:r>
                    </a:p>
                  </a:txBody>
                  <a:tcPr anchor="ctr"/>
                </a:tc>
                <a:extLst>
                  <a:ext uri="{0D108BD9-81ED-4DB2-BD59-A6C34878D82A}">
                    <a16:rowId xmlns:a16="http://schemas.microsoft.com/office/drawing/2014/main" val="3938926280"/>
                  </a:ext>
                </a:extLst>
              </a:tr>
              <a:tr h="1244532">
                <a:tc>
                  <a: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3.2. Diseñar la experimentación, la toma de datos y el análisis de fenómenos biológicos y geológicos de modo que permitan responder a preguntas concretas y contrastar una hipótesis planteada evitando sesgos.</a:t>
                      </a:r>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804833788"/>
                  </a:ext>
                </a:extLst>
              </a:tr>
              <a:tr h="1244532">
                <a:tc>
                  <a: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3.3. Realizar experimentos y tomar datos cuantitativos o cualitativos sobre fenómenos biológicos y geológicos utilizando los instrumentos, herramientas o técnicas adecuadas con corrección y precisión.</a:t>
                      </a: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42059068"/>
                  </a:ext>
                </a:extLst>
              </a:tr>
              <a:tr h="1244532">
                <a:tc>
                  <a: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3.4. Interpretar y analizar los resultados obtenidos en un proyecto de investigación utilizando, cuando sea necesario, herramientas matemáticas y tecnológicas y obteniendo conclusiones razonadas y fundamentadas o valorar la imposibilidad de hacerlo.</a:t>
                      </a: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2901248251"/>
                  </a:ext>
                </a:extLst>
              </a:tr>
            </a:tbl>
          </a:graphicData>
        </a:graphic>
      </p:graphicFrame>
      <p:sp>
        <p:nvSpPr>
          <p:cNvPr id="3" name="CuadroTexto 2">
            <a:extLst>
              <a:ext uri="{FF2B5EF4-FFF2-40B4-BE49-F238E27FC236}">
                <a16:creationId xmlns:a16="http://schemas.microsoft.com/office/drawing/2014/main" id="{1DCE19B9-338C-9976-E24A-4C3AE547C121}"/>
              </a:ext>
            </a:extLst>
          </p:cNvPr>
          <p:cNvSpPr txBox="1"/>
          <p:nvPr/>
        </p:nvSpPr>
        <p:spPr>
          <a:xfrm>
            <a:off x="1061884" y="688258"/>
            <a:ext cx="5489003" cy="369332"/>
          </a:xfrm>
          <a:prstGeom prst="rect">
            <a:avLst/>
          </a:prstGeom>
          <a:noFill/>
        </p:spPr>
        <p:txBody>
          <a:bodyPr wrap="none" rtlCol="0">
            <a:spAutoFit/>
          </a:bodyPr>
          <a:lstStyle/>
          <a:p>
            <a:r>
              <a:rPr lang="es-ES" b="1" dirty="0">
                <a:solidFill>
                  <a:schemeClr val="bg1"/>
                </a:solidFill>
              </a:rPr>
              <a:t>ESCALA DE VALORACIÓN – ACTIVIDAD 2</a:t>
            </a:r>
          </a:p>
        </p:txBody>
      </p:sp>
    </p:spTree>
    <p:extLst>
      <p:ext uri="{BB962C8B-B14F-4D97-AF65-F5344CB8AC3E}">
        <p14:creationId xmlns:p14="http://schemas.microsoft.com/office/powerpoint/2010/main" val="59891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83F320BA-5FAA-F7AC-2F2C-707C39D89AAF}"/>
              </a:ext>
            </a:extLst>
          </p:cNvPr>
          <p:cNvGrpSpPr/>
          <p:nvPr/>
        </p:nvGrpSpPr>
        <p:grpSpPr>
          <a:xfrm>
            <a:off x="735563" y="1375190"/>
            <a:ext cx="10720873" cy="3447230"/>
            <a:chOff x="858416" y="4500351"/>
            <a:chExt cx="10720873" cy="3447230"/>
          </a:xfrm>
        </p:grpSpPr>
        <p:sp>
          <p:nvSpPr>
            <p:cNvPr id="6" name="CuadroTexto 5">
              <a:extLst>
                <a:ext uri="{FF2B5EF4-FFF2-40B4-BE49-F238E27FC236}">
                  <a16:creationId xmlns:a16="http://schemas.microsoft.com/office/drawing/2014/main" id="{3510EE46-2C06-E072-224E-A03788706027}"/>
                </a:ext>
              </a:extLst>
            </p:cNvPr>
            <p:cNvSpPr txBox="1"/>
            <p:nvPr/>
          </p:nvSpPr>
          <p:spPr>
            <a:xfrm>
              <a:off x="858416" y="4500351"/>
              <a:ext cx="2114681" cy="400110"/>
            </a:xfrm>
            <a:prstGeom prst="rect">
              <a:avLst/>
            </a:prstGeom>
            <a:noFill/>
          </p:spPr>
          <p:txBody>
            <a:bodyPr wrap="none" rtlCol="0">
              <a:spAutoFit/>
            </a:bodyPr>
            <a:lstStyle/>
            <a:p>
              <a:r>
                <a:rPr lang="es-ES" sz="2000" b="1" dirty="0">
                  <a:solidFill>
                    <a:schemeClr val="accent1">
                      <a:lumMod val="40000"/>
                      <a:lumOff val="60000"/>
                    </a:schemeClr>
                  </a:solidFill>
                </a:rPr>
                <a:t>ACTIVIDAD 6</a:t>
              </a:r>
            </a:p>
          </p:txBody>
        </p:sp>
        <p:sp>
          <p:nvSpPr>
            <p:cNvPr id="7" name="CuadroTexto 6">
              <a:extLst>
                <a:ext uri="{FF2B5EF4-FFF2-40B4-BE49-F238E27FC236}">
                  <a16:creationId xmlns:a16="http://schemas.microsoft.com/office/drawing/2014/main" id="{7B6EC9E0-47D8-E623-B14B-3CB05A6B84E0}"/>
                </a:ext>
              </a:extLst>
            </p:cNvPr>
            <p:cNvSpPr txBox="1"/>
            <p:nvPr/>
          </p:nvSpPr>
          <p:spPr>
            <a:xfrm>
              <a:off x="858416" y="4808260"/>
              <a:ext cx="10720873" cy="3139321"/>
            </a:xfrm>
            <a:prstGeom prst="rect">
              <a:avLst/>
            </a:prstGeom>
            <a:noFill/>
          </p:spPr>
          <p:txBody>
            <a:bodyPr wrap="square" rtlCol="0">
              <a:spAutoFit/>
            </a:bodyPr>
            <a:lstStyle/>
            <a:p>
              <a:r>
                <a:rPr lang="es-ES" dirty="0"/>
                <a:t>Exposición del trabajo.</a:t>
              </a:r>
            </a:p>
            <a:p>
              <a:endParaRPr lang="es-ES" dirty="0"/>
            </a:p>
            <a:p>
              <a:r>
                <a:rPr lang="es-ES" b="1" dirty="0">
                  <a:solidFill>
                    <a:srgbClr val="00B0F0"/>
                  </a:solidFill>
                </a:rPr>
                <a:t>CRITERIOS DE EVALUACIÓN:</a:t>
              </a:r>
            </a:p>
            <a:p>
              <a:r>
                <a:rPr lang="es-ES" sz="1800" dirty="0">
                  <a:effectLst/>
                  <a:latin typeface="Calibri" panose="020F0502020204030204" pitchFamily="34" charset="0"/>
                  <a:ea typeface="Calibri" panose="020F0502020204030204" pitchFamily="34" charset="0"/>
                  <a:cs typeface="Arial" panose="020B0604020202020204" pitchFamily="34" charset="0"/>
                </a:rPr>
                <a:t>1.2. Transmitir opiniones propias fundamentadas e información sobre Biología y Geología de forma clara y rigurosa, facilitando su comprensión y análisis mediante el uso de la terminología y el formato adecuados (imágenes, modelos, gráficos, tablas, vídeos, informes, diagramas, fórmulas, esquemas, símbolos, contenidos digitales, etc.), exponiendo argumentos fundamentados, respetuosos y flexibles.</a:t>
              </a: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r>
                <a:rPr lang="es-ES" sz="1800" dirty="0">
                  <a:effectLst/>
                  <a:latin typeface="Calibri" panose="020F0502020204030204" pitchFamily="34" charset="0"/>
                  <a:ea typeface="Calibri" panose="020F0502020204030204" pitchFamily="34" charset="0"/>
                  <a:cs typeface="Arial" panose="020B0604020202020204" pitchFamily="34" charset="0"/>
                </a:rPr>
                <a:t>1.3. Analizar y explicar fenómenos biológicos y geológicos representándolos mediante el diseño y la realización de modelos y diagramas y utilizando, cuando sea necesario, los pasos del método científico o del diseño de ingeniería (identificación del problema, exploración, diseño, creación, evaluación y mejora).</a:t>
              </a:r>
            </a:p>
          </p:txBody>
        </p:sp>
      </p:grpSp>
    </p:spTree>
    <p:extLst>
      <p:ext uri="{BB962C8B-B14F-4D97-AF65-F5344CB8AC3E}">
        <p14:creationId xmlns:p14="http://schemas.microsoft.com/office/powerpoint/2010/main" val="396753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2D9A26-D494-0678-FF30-D8CC569F0DC5}"/>
              </a:ext>
            </a:extLst>
          </p:cNvPr>
          <p:cNvSpPr>
            <a:spLocks noGrp="1"/>
          </p:cNvSpPr>
          <p:nvPr>
            <p:ph type="title"/>
          </p:nvPr>
        </p:nvSpPr>
        <p:spPr>
          <a:xfrm>
            <a:off x="703634" y="0"/>
            <a:ext cx="9144000" cy="703634"/>
          </a:xfrm>
        </p:spPr>
        <p:txBody>
          <a:bodyPr>
            <a:normAutofit fontScale="90000"/>
          </a:bodyPr>
          <a:lstStyle/>
          <a:p>
            <a:r>
              <a:rPr lang="es-ES" dirty="0"/>
              <a:t>Mi hermana me dice que soy adoptado</a:t>
            </a:r>
          </a:p>
        </p:txBody>
      </p:sp>
      <p:sp>
        <p:nvSpPr>
          <p:cNvPr id="3" name="Marcador de contenido 2">
            <a:extLst>
              <a:ext uri="{FF2B5EF4-FFF2-40B4-BE49-F238E27FC236}">
                <a16:creationId xmlns:a16="http://schemas.microsoft.com/office/drawing/2014/main" id="{32B1C7B0-D892-93DB-BC0D-D1595541E164}"/>
              </a:ext>
            </a:extLst>
          </p:cNvPr>
          <p:cNvSpPr>
            <a:spLocks noGrp="1"/>
          </p:cNvSpPr>
          <p:nvPr>
            <p:ph idx="1"/>
          </p:nvPr>
        </p:nvSpPr>
        <p:spPr>
          <a:xfrm>
            <a:off x="0" y="849553"/>
            <a:ext cx="12110936" cy="5642042"/>
          </a:xfrm>
        </p:spPr>
        <p:txBody>
          <a:bodyPr>
            <a:noAutofit/>
          </a:bodyPr>
          <a:lstStyle/>
          <a:p>
            <a:pPr marL="0" indent="0" algn="just">
              <a:lnSpc>
                <a:spcPct val="107000"/>
              </a:lnSpc>
              <a:spcAft>
                <a:spcPts val="800"/>
              </a:spcAft>
              <a:buNone/>
            </a:pPr>
            <a:r>
              <a:rPr lang="es-ES" sz="2100" kern="100" dirty="0">
                <a:effectLst/>
                <a:latin typeface="Calibri" panose="020F0502020204030204" pitchFamily="34" charset="0"/>
                <a:ea typeface="Calibri" panose="020F0502020204030204" pitchFamily="34" charset="0"/>
                <a:cs typeface="Arial" panose="020B0604020202020204" pitchFamily="34" charset="0"/>
              </a:rPr>
              <a:t>Mi hermana me dice que soy adoptado. Siempre se está metiendo conmigo y no suele importarme, pero últimamente me dice que soy adoptado, que me encontraron en la basura y me recogieron porque les dio pena, o que a mí me compraron en un mercado, que realmente no somos hermanos. Lo justifica diciendo que mis ojos no son de la familia, son diferentes. Yo tengo los ojos azules, mientras que tanto ella como mis padres tienen los ojos castaños. Además, el abuelo Víctor también los tiene castaños. Quisiera haber conocido al resto de mis abuelos, pero han fallecido y no puedo saber el color de sus ojos. Podría preguntarles a mis padres, pero ya sabéis como son los padres, no dejarán de atosigarme preguntando por qué lo quiero saber, entonces tendría que contarles lo que dice mi hermana y, si os soy sincero, me da algo de miedo que me puedan responder que no soy de la familia y provengo de ese linaje de descendientes de sirena y marinero.</a:t>
            </a:r>
          </a:p>
          <a:p>
            <a:pPr marL="0" indent="0" algn="just">
              <a:lnSpc>
                <a:spcPct val="107000"/>
              </a:lnSpc>
              <a:spcAft>
                <a:spcPts val="800"/>
              </a:spcAft>
              <a:buNone/>
            </a:pPr>
            <a:r>
              <a:rPr lang="es-ES" sz="2100" kern="100" dirty="0">
                <a:effectLst/>
                <a:latin typeface="Calibri" panose="020F0502020204030204" pitchFamily="34" charset="0"/>
                <a:ea typeface="Calibri" panose="020F0502020204030204" pitchFamily="34" charset="0"/>
                <a:cs typeface="Arial" panose="020B0604020202020204" pitchFamily="34" charset="0"/>
              </a:rPr>
              <a:t>Me han dicho que tú sabes bastante de genética y yo necesito averiguar si el hecho de tener los ojos de un color diferente a los del resto de “mi familia” indica que realmente no soy hijo biológico de estos padres.</a:t>
            </a:r>
          </a:p>
          <a:p>
            <a:pPr marL="0" indent="0">
              <a:lnSpc>
                <a:spcPct val="100000"/>
              </a:lnSpc>
              <a:buNone/>
            </a:pPr>
            <a:r>
              <a:rPr lang="es-ES" sz="2100" kern="100" dirty="0">
                <a:solidFill>
                  <a:srgbClr val="92D050"/>
                </a:solidFill>
                <a:effectLst/>
                <a:latin typeface="Calibri" panose="020F0502020204030204" pitchFamily="34" charset="0"/>
                <a:ea typeface="Calibri" panose="020F0502020204030204" pitchFamily="34" charset="0"/>
                <a:cs typeface="Arial" panose="020B0604020202020204" pitchFamily="34" charset="0"/>
              </a:rPr>
              <a:t>¿Podrías ayudarme a averiguarlo?</a:t>
            </a:r>
            <a:endParaRPr lang="es-ES" sz="2100" kern="100" dirty="0">
              <a:solidFill>
                <a:srgbClr val="92D050"/>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buNone/>
            </a:pPr>
            <a:r>
              <a:rPr lang="es-ES" sz="2100" kern="100" dirty="0">
                <a:solidFill>
                  <a:srgbClr val="92D050"/>
                </a:solidFill>
                <a:effectLst/>
                <a:latin typeface="Calibri" panose="020F0502020204030204" pitchFamily="34" charset="0"/>
                <a:ea typeface="Calibri" panose="020F0502020204030204" pitchFamily="34" charset="0"/>
                <a:cs typeface="Arial" panose="020B0604020202020204" pitchFamily="34" charset="0"/>
              </a:rPr>
              <a:t>¿Y tú? ¿Cómo son t</a:t>
            </a:r>
            <a:r>
              <a:rPr lang="es-ES" sz="2100" kern="100" dirty="0">
                <a:solidFill>
                  <a:srgbClr val="92D050"/>
                </a:solidFill>
                <a:latin typeface="Calibri" panose="020F0502020204030204" pitchFamily="34" charset="0"/>
                <a:ea typeface="Calibri" panose="020F0502020204030204" pitchFamily="34" charset="0"/>
                <a:cs typeface="Arial" panose="020B0604020202020204" pitchFamily="34" charset="0"/>
              </a:rPr>
              <a:t>us ojos y los de tu familia? ¿También te adoptaron?… quizás podríamos fundar un club </a:t>
            </a:r>
            <a:r>
              <a:rPr lang="es-ES" sz="2100" kern="100" dirty="0">
                <a:solidFill>
                  <a:srgbClr val="92D050"/>
                </a:solidFill>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s-ES" sz="2100" kern="100"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8684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36B2979-F2DE-AD8F-4551-2F3BBEFD1293}"/>
              </a:ext>
            </a:extLst>
          </p:cNvPr>
          <p:cNvGraphicFramePr>
            <a:graphicFrameLocks noGrp="1"/>
          </p:cNvGraphicFramePr>
          <p:nvPr>
            <p:extLst>
              <p:ext uri="{D42A27DB-BD31-4B8C-83A1-F6EECF244321}">
                <p14:modId xmlns:p14="http://schemas.microsoft.com/office/powerpoint/2010/main" val="3034906622"/>
              </p:ext>
            </p:extLst>
          </p:nvPr>
        </p:nvGraphicFramePr>
        <p:xfrm>
          <a:off x="354000" y="1138411"/>
          <a:ext cx="11484000" cy="4833183"/>
        </p:xfrm>
        <a:graphic>
          <a:graphicData uri="http://schemas.openxmlformats.org/drawingml/2006/table">
            <a:tbl>
              <a:tblPr firstRow="1" bandRow="1">
                <a:tableStyleId>{5C22544A-7EE6-4342-B048-85BDC9FD1C3A}</a:tableStyleId>
              </a:tblPr>
              <a:tblGrid>
                <a:gridCol w="7364362">
                  <a:extLst>
                    <a:ext uri="{9D8B030D-6E8A-4147-A177-3AD203B41FA5}">
                      <a16:colId xmlns:a16="http://schemas.microsoft.com/office/drawing/2014/main" val="4076315479"/>
                    </a:ext>
                  </a:extLst>
                </a:gridCol>
                <a:gridCol w="904568">
                  <a:extLst>
                    <a:ext uri="{9D8B030D-6E8A-4147-A177-3AD203B41FA5}">
                      <a16:colId xmlns:a16="http://schemas.microsoft.com/office/drawing/2014/main" val="1535470804"/>
                    </a:ext>
                  </a:extLst>
                </a:gridCol>
                <a:gridCol w="875071">
                  <a:extLst>
                    <a:ext uri="{9D8B030D-6E8A-4147-A177-3AD203B41FA5}">
                      <a16:colId xmlns:a16="http://schemas.microsoft.com/office/drawing/2014/main" val="1697869509"/>
                    </a:ext>
                  </a:extLst>
                </a:gridCol>
                <a:gridCol w="825910">
                  <a:extLst>
                    <a:ext uri="{9D8B030D-6E8A-4147-A177-3AD203B41FA5}">
                      <a16:colId xmlns:a16="http://schemas.microsoft.com/office/drawing/2014/main" val="698803581"/>
                    </a:ext>
                  </a:extLst>
                </a:gridCol>
                <a:gridCol w="825909">
                  <a:extLst>
                    <a:ext uri="{9D8B030D-6E8A-4147-A177-3AD203B41FA5}">
                      <a16:colId xmlns:a16="http://schemas.microsoft.com/office/drawing/2014/main" val="1940847450"/>
                    </a:ext>
                  </a:extLst>
                </a:gridCol>
                <a:gridCol w="688180">
                  <a:extLst>
                    <a:ext uri="{9D8B030D-6E8A-4147-A177-3AD203B41FA5}">
                      <a16:colId xmlns:a16="http://schemas.microsoft.com/office/drawing/2014/main" val="2975668216"/>
                    </a:ext>
                  </a:extLst>
                </a:gridCol>
              </a:tblGrid>
              <a:tr h="388251">
                <a:tc>
                  <a:txBody>
                    <a:bodyPr/>
                    <a:lstStyle/>
                    <a:p>
                      <a:endParaRPr lang="es-ES" dirty="0"/>
                    </a:p>
                  </a:txBody>
                  <a:tcPr/>
                </a:tc>
                <a:tc>
                  <a:txBody>
                    <a:bodyPr/>
                    <a:lstStyle/>
                    <a:p>
                      <a:pPr algn="ctr"/>
                      <a:r>
                        <a:rPr lang="es-ES" dirty="0"/>
                        <a:t>4</a:t>
                      </a:r>
                    </a:p>
                  </a:txBody>
                  <a:tcPr anchor="ctr"/>
                </a:tc>
                <a:tc>
                  <a:txBody>
                    <a:bodyPr/>
                    <a:lstStyle/>
                    <a:p>
                      <a:pPr algn="ctr"/>
                      <a:r>
                        <a:rPr lang="es-ES" dirty="0"/>
                        <a:t>3</a:t>
                      </a:r>
                    </a:p>
                  </a:txBody>
                  <a:tcPr anchor="ctr"/>
                </a:tc>
                <a:tc>
                  <a:txBody>
                    <a:bodyPr/>
                    <a:lstStyle/>
                    <a:p>
                      <a:pPr algn="ctr"/>
                      <a:r>
                        <a:rPr lang="es-ES" dirty="0"/>
                        <a:t>2</a:t>
                      </a:r>
                    </a:p>
                  </a:txBody>
                  <a:tcPr anchor="ctr"/>
                </a:tc>
                <a:tc>
                  <a:txBody>
                    <a:bodyPr/>
                    <a:lstStyle/>
                    <a:p>
                      <a:pPr algn="ctr"/>
                      <a:r>
                        <a:rPr lang="es-ES" dirty="0"/>
                        <a:t>1</a:t>
                      </a:r>
                    </a:p>
                  </a:txBody>
                  <a:tcPr anchor="ctr"/>
                </a:tc>
                <a:tc>
                  <a:txBody>
                    <a:bodyPr/>
                    <a:lstStyle/>
                    <a:p>
                      <a:pPr algn="ctr"/>
                      <a:r>
                        <a:rPr lang="es-ES" dirty="0"/>
                        <a:t>0</a:t>
                      </a:r>
                    </a:p>
                  </a:txBody>
                  <a:tcPr anchor="ctr"/>
                </a:tc>
                <a:extLst>
                  <a:ext uri="{0D108BD9-81ED-4DB2-BD59-A6C34878D82A}">
                    <a16:rowId xmlns:a16="http://schemas.microsoft.com/office/drawing/2014/main" val="3938926280"/>
                  </a:ext>
                </a:extLst>
              </a:tr>
              <a:tr h="1244532">
                <a:tc>
                  <a: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1.2. Transmitir opiniones propias fundamentadas e información sobre Biología y Geología de forma clara y rigurosa, facilitando su comprensión y análisis mediante el uso de la terminología y el formato adecuados (imágenes, modelos, gráficos, tablas, vídeos, informes, diagramas, fórmulas, esquemas, símbolos, contenidos digitales, etc.), exponiendo argumentos fundamentados, respetuosos y flexibles.</a:t>
                      </a:r>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804833788"/>
                  </a:ext>
                </a:extLst>
              </a:tr>
              <a:tr h="1244532">
                <a:tc>
                  <a: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1.3. Analizar y explicar fenómenos biológicos y geológicos representándolos mediante el diseño y la realización de modelos y diagramas y utilizando, cuando sea necesario, los pasos del método científico o del diseño de ingeniería (identificación del problema, exploración, diseño, creación, evaluación y mejora).</a:t>
                      </a:r>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42059068"/>
                  </a:ext>
                </a:extLst>
              </a:tr>
              <a:tr h="1244532">
                <a:tc>
                  <a:txBody>
                    <a:bodyPr/>
                    <a:lstStyle/>
                    <a:p>
                      <a:r>
                        <a:rPr lang="es-ES" sz="1800" dirty="0">
                          <a:effectLst/>
                          <a:latin typeface="Calibri" panose="020F0502020204030204" pitchFamily="34" charset="0"/>
                          <a:ea typeface="Calibri" panose="020F0502020204030204" pitchFamily="34" charset="0"/>
                        </a:rPr>
                        <a:t>2.1 Resolver cuestiones y profundizar en aspectos biológicos y geológicos localizando, seleccionando, organizando y analizando críticamente la información de distintas fuentes y citándolas con respeto por la propiedad intelectual.</a:t>
                      </a:r>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2901248251"/>
                  </a:ext>
                </a:extLst>
              </a:tr>
            </a:tbl>
          </a:graphicData>
        </a:graphic>
      </p:graphicFrame>
      <p:sp>
        <p:nvSpPr>
          <p:cNvPr id="3" name="CuadroTexto 2">
            <a:extLst>
              <a:ext uri="{FF2B5EF4-FFF2-40B4-BE49-F238E27FC236}">
                <a16:creationId xmlns:a16="http://schemas.microsoft.com/office/drawing/2014/main" id="{1DCE19B9-338C-9976-E24A-4C3AE547C121}"/>
              </a:ext>
            </a:extLst>
          </p:cNvPr>
          <p:cNvSpPr txBox="1"/>
          <p:nvPr/>
        </p:nvSpPr>
        <p:spPr>
          <a:xfrm>
            <a:off x="1101214" y="639096"/>
            <a:ext cx="5489003" cy="369332"/>
          </a:xfrm>
          <a:prstGeom prst="rect">
            <a:avLst/>
          </a:prstGeom>
          <a:noFill/>
        </p:spPr>
        <p:txBody>
          <a:bodyPr wrap="none" rtlCol="0">
            <a:spAutoFit/>
          </a:bodyPr>
          <a:lstStyle/>
          <a:p>
            <a:r>
              <a:rPr lang="es-ES" b="1" dirty="0">
                <a:solidFill>
                  <a:schemeClr val="bg1"/>
                </a:solidFill>
              </a:rPr>
              <a:t>ESCALA DE VALORACIÓN – ACTIVIDAD 6</a:t>
            </a:r>
          </a:p>
        </p:txBody>
      </p:sp>
    </p:spTree>
    <p:extLst>
      <p:ext uri="{BB962C8B-B14F-4D97-AF65-F5344CB8AC3E}">
        <p14:creationId xmlns:p14="http://schemas.microsoft.com/office/powerpoint/2010/main" val="1735214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60F281-1C6E-1C2F-1853-76A0FE1E060F}"/>
              </a:ext>
            </a:extLst>
          </p:cNvPr>
          <p:cNvSpPr txBox="1"/>
          <p:nvPr/>
        </p:nvSpPr>
        <p:spPr>
          <a:xfrm>
            <a:off x="1141759" y="2659225"/>
            <a:ext cx="9908482" cy="461665"/>
          </a:xfrm>
          <a:prstGeom prst="rect">
            <a:avLst/>
          </a:prstGeom>
          <a:noFill/>
        </p:spPr>
        <p:txBody>
          <a:bodyPr wrap="none" rtlCol="0">
            <a:spAutoFit/>
          </a:bodyPr>
          <a:lstStyle/>
          <a:p>
            <a:r>
              <a:rPr lang="es-ES" sz="2400" dirty="0"/>
              <a:t>RÚBRICAS DE VALORACIÓN DE LAS DISTINTAS ACTIVIDADES</a:t>
            </a:r>
          </a:p>
        </p:txBody>
      </p:sp>
    </p:spTree>
    <p:extLst>
      <p:ext uri="{BB962C8B-B14F-4D97-AF65-F5344CB8AC3E}">
        <p14:creationId xmlns:p14="http://schemas.microsoft.com/office/powerpoint/2010/main" val="3329696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6C1BE6D-47B2-D73D-F5E3-A59E6CFAC5F1}"/>
              </a:ext>
            </a:extLst>
          </p:cNvPr>
          <p:cNvGraphicFramePr/>
          <p:nvPr>
            <p:extLst>
              <p:ext uri="{D42A27DB-BD31-4B8C-83A1-F6EECF244321}">
                <p14:modId xmlns:p14="http://schemas.microsoft.com/office/powerpoint/2010/main" val="1044667747"/>
              </p:ext>
            </p:extLst>
          </p:nvPr>
        </p:nvGraphicFramePr>
        <p:xfrm>
          <a:off x="681135" y="1278294"/>
          <a:ext cx="11243388" cy="4954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F9290413-FF3E-6B70-F2F9-BA0E8682CB27}"/>
              </a:ext>
            </a:extLst>
          </p:cNvPr>
          <p:cNvSpPr txBox="1"/>
          <p:nvPr/>
        </p:nvSpPr>
        <p:spPr>
          <a:xfrm>
            <a:off x="2354430" y="202134"/>
            <a:ext cx="7483139" cy="584775"/>
          </a:xfrm>
          <a:prstGeom prst="rect">
            <a:avLst/>
          </a:prstGeom>
          <a:noFill/>
        </p:spPr>
        <p:txBody>
          <a:bodyPr wrap="none" rtlCol="0">
            <a:spAutoFit/>
          </a:bodyPr>
          <a:lstStyle/>
          <a:p>
            <a:r>
              <a:rPr lang="es-ES" sz="3200" dirty="0">
                <a:solidFill>
                  <a:schemeClr val="tx1">
                    <a:lumMod val="95000"/>
                  </a:schemeClr>
                </a:solidFill>
                <a:hlinkClick r:id="rId7"/>
              </a:rPr>
              <a:t>EL COLOR DE OJOS EN MI FAMILIA</a:t>
            </a:r>
            <a:endParaRPr lang="es-ES" sz="3200" dirty="0">
              <a:solidFill>
                <a:schemeClr val="tx1">
                  <a:lumMod val="95000"/>
                </a:schemeClr>
              </a:solidFill>
            </a:endParaRPr>
          </a:p>
        </p:txBody>
      </p:sp>
      <p:sp>
        <p:nvSpPr>
          <p:cNvPr id="4" name="CuadroTexto 3">
            <a:extLst>
              <a:ext uri="{FF2B5EF4-FFF2-40B4-BE49-F238E27FC236}">
                <a16:creationId xmlns:a16="http://schemas.microsoft.com/office/drawing/2014/main" id="{4D601840-EC98-F6A2-F107-96318AEC08F1}"/>
              </a:ext>
            </a:extLst>
          </p:cNvPr>
          <p:cNvSpPr txBox="1"/>
          <p:nvPr/>
        </p:nvSpPr>
        <p:spPr>
          <a:xfrm>
            <a:off x="1451939" y="847935"/>
            <a:ext cx="9288120" cy="369332"/>
          </a:xfrm>
          <a:prstGeom prst="rect">
            <a:avLst/>
          </a:prstGeom>
          <a:noFill/>
        </p:spPr>
        <p:txBody>
          <a:bodyPr wrap="none" rtlCol="0">
            <a:spAutoFit/>
          </a:bodyPr>
          <a:lstStyle/>
          <a:p>
            <a:r>
              <a:rPr lang="es-ES" dirty="0"/>
              <a:t>Ejemplo de árbol genealógico. Se puede hacer en Word y traerlo a PowerPoint.</a:t>
            </a:r>
          </a:p>
        </p:txBody>
      </p:sp>
    </p:spTree>
    <p:extLst>
      <p:ext uri="{BB962C8B-B14F-4D97-AF65-F5344CB8AC3E}">
        <p14:creationId xmlns:p14="http://schemas.microsoft.com/office/powerpoint/2010/main" val="1155632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Marcador de contenido">
            <a:extLst>
              <a:ext uri="{FF2B5EF4-FFF2-40B4-BE49-F238E27FC236}">
                <a16:creationId xmlns:a16="http://schemas.microsoft.com/office/drawing/2014/main" id="{A51EB26A-BD28-82E5-0831-A2055AD0B065}"/>
              </a:ext>
            </a:extLst>
          </p:cNvPr>
          <p:cNvPicPr>
            <a:picLocks noGrp="1" noChangeAspect="1"/>
          </p:cNvPicPr>
          <p:nvPr/>
        </p:nvPicPr>
        <p:blipFill>
          <a:blip r:embed="rId2"/>
          <a:srcRect t="20000" r="17949" b="36923"/>
          <a:stretch>
            <a:fillRect/>
          </a:stretch>
        </p:blipFill>
        <p:spPr>
          <a:xfrm>
            <a:off x="19183" y="-8068"/>
            <a:ext cx="6192223" cy="4440278"/>
          </a:xfrm>
          <a:prstGeom prst="rect">
            <a:avLst/>
          </a:prstGeom>
        </p:spPr>
      </p:pic>
      <p:sp>
        <p:nvSpPr>
          <p:cNvPr id="7" name="CuadroTexto 6">
            <a:extLst>
              <a:ext uri="{FF2B5EF4-FFF2-40B4-BE49-F238E27FC236}">
                <a16:creationId xmlns:a16="http://schemas.microsoft.com/office/drawing/2014/main" id="{F2C89130-4BEE-D9F7-1578-BDD28BED7E19}"/>
              </a:ext>
            </a:extLst>
          </p:cNvPr>
          <p:cNvSpPr txBox="1"/>
          <p:nvPr/>
        </p:nvSpPr>
        <p:spPr>
          <a:xfrm>
            <a:off x="5080968" y="-8068"/>
            <a:ext cx="1130438" cy="369332"/>
          </a:xfrm>
          <a:prstGeom prst="rect">
            <a:avLst/>
          </a:prstGeom>
          <a:solidFill>
            <a:srgbClr val="002060"/>
          </a:solidFill>
        </p:spPr>
        <p:txBody>
          <a:bodyPr wrap="none" rtlCol="0">
            <a:spAutoFit/>
          </a:bodyPr>
          <a:lstStyle/>
          <a:p>
            <a:r>
              <a:rPr lang="es-ES" dirty="0"/>
              <a:t>LORENA</a:t>
            </a:r>
          </a:p>
        </p:txBody>
      </p:sp>
      <p:pic>
        <p:nvPicPr>
          <p:cNvPr id="8" name="4 Imagen">
            <a:extLst>
              <a:ext uri="{FF2B5EF4-FFF2-40B4-BE49-F238E27FC236}">
                <a16:creationId xmlns:a16="http://schemas.microsoft.com/office/drawing/2014/main" id="{5C75D6B0-335A-8EA8-FB71-2A561D837A1F}"/>
              </a:ext>
            </a:extLst>
          </p:cNvPr>
          <p:cNvPicPr>
            <a:picLocks noChangeAspect="1"/>
          </p:cNvPicPr>
          <p:nvPr/>
        </p:nvPicPr>
        <p:blipFill>
          <a:blip r:embed="rId3"/>
          <a:srcRect t="21538" b="23077"/>
          <a:stretch>
            <a:fillRect/>
          </a:stretch>
        </p:blipFill>
        <p:spPr>
          <a:xfrm>
            <a:off x="6858000" y="-1"/>
            <a:ext cx="4220495" cy="3116673"/>
          </a:xfrm>
          <a:prstGeom prst="rect">
            <a:avLst/>
          </a:prstGeom>
        </p:spPr>
      </p:pic>
      <p:sp>
        <p:nvSpPr>
          <p:cNvPr id="9" name="CuadroTexto 8">
            <a:extLst>
              <a:ext uri="{FF2B5EF4-FFF2-40B4-BE49-F238E27FC236}">
                <a16:creationId xmlns:a16="http://schemas.microsoft.com/office/drawing/2014/main" id="{9D7EC843-7999-7EA0-9D67-A510775B61BF}"/>
              </a:ext>
            </a:extLst>
          </p:cNvPr>
          <p:cNvSpPr txBox="1"/>
          <p:nvPr/>
        </p:nvSpPr>
        <p:spPr>
          <a:xfrm>
            <a:off x="10202934" y="-1445"/>
            <a:ext cx="875561" cy="369332"/>
          </a:xfrm>
          <a:prstGeom prst="rect">
            <a:avLst/>
          </a:prstGeom>
          <a:solidFill>
            <a:srgbClr val="002060"/>
          </a:solidFill>
        </p:spPr>
        <p:txBody>
          <a:bodyPr wrap="none" rtlCol="0">
            <a:spAutoFit/>
          </a:bodyPr>
          <a:lstStyle/>
          <a:p>
            <a:r>
              <a:rPr lang="es-ES" dirty="0"/>
              <a:t>CELIA</a:t>
            </a:r>
          </a:p>
        </p:txBody>
      </p:sp>
      <p:pic>
        <p:nvPicPr>
          <p:cNvPr id="16" name="4 Imagen">
            <a:extLst>
              <a:ext uri="{FF2B5EF4-FFF2-40B4-BE49-F238E27FC236}">
                <a16:creationId xmlns:a16="http://schemas.microsoft.com/office/drawing/2014/main" id="{54D65A22-31BB-53AB-DE9E-0C15431DAE3A}"/>
              </a:ext>
            </a:extLst>
          </p:cNvPr>
          <p:cNvPicPr>
            <a:picLocks noChangeAspect="1"/>
          </p:cNvPicPr>
          <p:nvPr/>
        </p:nvPicPr>
        <p:blipFill rotWithShape="1">
          <a:blip r:embed="rId4"/>
          <a:srcRect l="18930" t="8893" r="15843" b="21420"/>
          <a:stretch/>
        </p:blipFill>
        <p:spPr>
          <a:xfrm>
            <a:off x="5873274" y="2491274"/>
            <a:ext cx="6318726" cy="4357686"/>
          </a:xfrm>
          <a:prstGeom prst="rect">
            <a:avLst/>
          </a:prstGeom>
        </p:spPr>
      </p:pic>
      <p:sp>
        <p:nvSpPr>
          <p:cNvPr id="17" name="CuadroTexto 16">
            <a:extLst>
              <a:ext uri="{FF2B5EF4-FFF2-40B4-BE49-F238E27FC236}">
                <a16:creationId xmlns:a16="http://schemas.microsoft.com/office/drawing/2014/main" id="{B18DB07D-A5BD-544E-75E7-F5663DC7F5EC}"/>
              </a:ext>
            </a:extLst>
          </p:cNvPr>
          <p:cNvSpPr txBox="1"/>
          <p:nvPr/>
        </p:nvSpPr>
        <p:spPr>
          <a:xfrm>
            <a:off x="11024676" y="2601416"/>
            <a:ext cx="1091966" cy="369332"/>
          </a:xfrm>
          <a:prstGeom prst="rect">
            <a:avLst/>
          </a:prstGeom>
          <a:solidFill>
            <a:srgbClr val="002060"/>
          </a:solidFill>
        </p:spPr>
        <p:txBody>
          <a:bodyPr wrap="none" rtlCol="0">
            <a:spAutoFit/>
          </a:bodyPr>
          <a:lstStyle/>
          <a:p>
            <a:r>
              <a:rPr lang="es-ES" dirty="0"/>
              <a:t>SELENA</a:t>
            </a:r>
          </a:p>
        </p:txBody>
      </p:sp>
      <p:pic>
        <p:nvPicPr>
          <p:cNvPr id="4" name="3 Imagen">
            <a:extLst>
              <a:ext uri="{FF2B5EF4-FFF2-40B4-BE49-F238E27FC236}">
                <a16:creationId xmlns:a16="http://schemas.microsoft.com/office/drawing/2014/main" id="{2ABC7A0C-BBAB-3CA1-D9A0-88E4F69BDA5E}"/>
              </a:ext>
            </a:extLst>
          </p:cNvPr>
          <p:cNvPicPr>
            <a:picLocks noChangeAspect="1"/>
          </p:cNvPicPr>
          <p:nvPr/>
        </p:nvPicPr>
        <p:blipFill>
          <a:blip r:embed="rId5"/>
          <a:srcRect t="18750"/>
          <a:stretch>
            <a:fillRect/>
          </a:stretch>
        </p:blipFill>
        <p:spPr>
          <a:xfrm>
            <a:off x="0" y="4062878"/>
            <a:ext cx="3418308" cy="2786082"/>
          </a:xfrm>
          <a:prstGeom prst="rect">
            <a:avLst/>
          </a:prstGeom>
        </p:spPr>
      </p:pic>
      <p:sp>
        <p:nvSpPr>
          <p:cNvPr id="5" name="CuadroTexto 4">
            <a:extLst>
              <a:ext uri="{FF2B5EF4-FFF2-40B4-BE49-F238E27FC236}">
                <a16:creationId xmlns:a16="http://schemas.microsoft.com/office/drawing/2014/main" id="{037215C2-11F8-468E-C729-68783E2A5D02}"/>
              </a:ext>
            </a:extLst>
          </p:cNvPr>
          <p:cNvSpPr txBox="1"/>
          <p:nvPr/>
        </p:nvSpPr>
        <p:spPr>
          <a:xfrm>
            <a:off x="2329548" y="4062878"/>
            <a:ext cx="1088760" cy="369332"/>
          </a:xfrm>
          <a:prstGeom prst="rect">
            <a:avLst/>
          </a:prstGeom>
          <a:solidFill>
            <a:srgbClr val="002060"/>
          </a:solidFill>
        </p:spPr>
        <p:txBody>
          <a:bodyPr wrap="none" rtlCol="0">
            <a:spAutoFit/>
          </a:bodyPr>
          <a:lstStyle/>
          <a:p>
            <a:r>
              <a:rPr lang="es-ES" dirty="0"/>
              <a:t>ZULIMA</a:t>
            </a:r>
          </a:p>
        </p:txBody>
      </p:sp>
    </p:spTree>
    <p:extLst>
      <p:ext uri="{BB962C8B-B14F-4D97-AF65-F5344CB8AC3E}">
        <p14:creationId xmlns:p14="http://schemas.microsoft.com/office/powerpoint/2010/main" val="18666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7"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Marcador de contenido">
            <a:extLst>
              <a:ext uri="{FF2B5EF4-FFF2-40B4-BE49-F238E27FC236}">
                <a16:creationId xmlns:a16="http://schemas.microsoft.com/office/drawing/2014/main" id="{C468E230-D914-1200-A59A-A48BFF2A2793}"/>
              </a:ext>
            </a:extLst>
          </p:cNvPr>
          <p:cNvPicPr>
            <a:picLocks noGrp="1" noChangeAspect="1"/>
          </p:cNvPicPr>
          <p:nvPr/>
        </p:nvPicPr>
        <p:blipFill>
          <a:blip r:embed="rId2"/>
          <a:srcRect t="20000" r="17949" b="36923"/>
          <a:stretch>
            <a:fillRect/>
          </a:stretch>
        </p:blipFill>
        <p:spPr>
          <a:xfrm>
            <a:off x="1" y="3586590"/>
            <a:ext cx="4562168" cy="3271409"/>
          </a:xfrm>
          <a:prstGeom prst="rect">
            <a:avLst/>
          </a:prstGeom>
        </p:spPr>
      </p:pic>
      <p:sp>
        <p:nvSpPr>
          <p:cNvPr id="2" name="Título 1">
            <a:extLst>
              <a:ext uri="{FF2B5EF4-FFF2-40B4-BE49-F238E27FC236}">
                <a16:creationId xmlns:a16="http://schemas.microsoft.com/office/drawing/2014/main" id="{ABBD5C51-D06E-4267-4E5E-AAF08B6EEFE1}"/>
              </a:ext>
            </a:extLst>
          </p:cNvPr>
          <p:cNvSpPr>
            <a:spLocks noGrp="1"/>
          </p:cNvSpPr>
          <p:nvPr>
            <p:ph type="title"/>
          </p:nvPr>
        </p:nvSpPr>
        <p:spPr>
          <a:xfrm>
            <a:off x="248817" y="152400"/>
            <a:ext cx="9144000" cy="743339"/>
          </a:xfrm>
        </p:spPr>
        <p:txBody>
          <a:bodyPr/>
          <a:lstStyle/>
          <a:p>
            <a:r>
              <a:rPr lang="es-ES" dirty="0"/>
              <a:t>HETEROCROMÍAS (MUTACIONES)</a:t>
            </a:r>
          </a:p>
        </p:txBody>
      </p:sp>
      <p:pic>
        <p:nvPicPr>
          <p:cNvPr id="6" name="Picture 2" descr="HETEROCROMÍA: Central, Adquirida, Parcial Y Otros Tipos">
            <a:extLst>
              <a:ext uri="{FF2B5EF4-FFF2-40B4-BE49-F238E27FC236}">
                <a16:creationId xmlns:a16="http://schemas.microsoft.com/office/drawing/2014/main" id="{3B722601-DFDC-A01E-4A72-41F84E1E5A29}"/>
              </a:ext>
            </a:extLst>
          </p:cNvPr>
          <p:cNvPicPr>
            <a:picLocks noChangeAspect="1" noChangeArrowheads="1"/>
          </p:cNvPicPr>
          <p:nvPr/>
        </p:nvPicPr>
        <p:blipFill>
          <a:blip r:embed="rId3"/>
          <a:srcRect/>
          <a:stretch>
            <a:fillRect/>
          </a:stretch>
        </p:blipFill>
        <p:spPr bwMode="auto">
          <a:xfrm>
            <a:off x="1574248" y="895739"/>
            <a:ext cx="5286375" cy="2638426"/>
          </a:xfrm>
          <a:prstGeom prst="rect">
            <a:avLst/>
          </a:prstGeom>
          <a:noFill/>
        </p:spPr>
      </p:pic>
      <p:sp>
        <p:nvSpPr>
          <p:cNvPr id="7" name="CuadroTexto 6">
            <a:extLst>
              <a:ext uri="{FF2B5EF4-FFF2-40B4-BE49-F238E27FC236}">
                <a16:creationId xmlns:a16="http://schemas.microsoft.com/office/drawing/2014/main" id="{009A1B78-98D5-85EA-9499-DCE46E196DA2}"/>
              </a:ext>
            </a:extLst>
          </p:cNvPr>
          <p:cNvSpPr txBox="1"/>
          <p:nvPr/>
        </p:nvSpPr>
        <p:spPr>
          <a:xfrm>
            <a:off x="5284551" y="3164833"/>
            <a:ext cx="1576072" cy="369332"/>
          </a:xfrm>
          <a:prstGeom prst="rect">
            <a:avLst/>
          </a:prstGeom>
          <a:solidFill>
            <a:schemeClr val="accent1">
              <a:lumMod val="50000"/>
            </a:schemeClr>
          </a:solidFill>
        </p:spPr>
        <p:txBody>
          <a:bodyPr wrap="none" rtlCol="0">
            <a:spAutoFit/>
          </a:bodyPr>
          <a:lstStyle/>
          <a:p>
            <a:r>
              <a:rPr lang="es-ES" b="1" dirty="0"/>
              <a:t>COMPLETA</a:t>
            </a:r>
          </a:p>
        </p:txBody>
      </p:sp>
      <p:sp>
        <p:nvSpPr>
          <p:cNvPr id="5" name="CuadroTexto 4">
            <a:extLst>
              <a:ext uri="{FF2B5EF4-FFF2-40B4-BE49-F238E27FC236}">
                <a16:creationId xmlns:a16="http://schemas.microsoft.com/office/drawing/2014/main" id="{A8DAA029-979D-FE7F-4043-C6EBA161DE38}"/>
              </a:ext>
            </a:extLst>
          </p:cNvPr>
          <p:cNvSpPr txBox="1"/>
          <p:nvPr/>
        </p:nvSpPr>
        <p:spPr>
          <a:xfrm>
            <a:off x="3321124" y="3586590"/>
            <a:ext cx="1241045" cy="369332"/>
          </a:xfrm>
          <a:prstGeom prst="rect">
            <a:avLst/>
          </a:prstGeom>
          <a:solidFill>
            <a:srgbClr val="002060"/>
          </a:solidFill>
        </p:spPr>
        <p:txBody>
          <a:bodyPr wrap="none" rtlCol="0">
            <a:spAutoFit/>
          </a:bodyPr>
          <a:lstStyle/>
          <a:p>
            <a:r>
              <a:rPr lang="es-ES" b="1" dirty="0"/>
              <a:t>LORENA</a:t>
            </a:r>
          </a:p>
        </p:txBody>
      </p:sp>
      <p:sp>
        <p:nvSpPr>
          <p:cNvPr id="8" name="CuadroTexto 7">
            <a:extLst>
              <a:ext uri="{FF2B5EF4-FFF2-40B4-BE49-F238E27FC236}">
                <a16:creationId xmlns:a16="http://schemas.microsoft.com/office/drawing/2014/main" id="{81C2F639-3779-288E-BC59-1EBD9670BB04}"/>
              </a:ext>
            </a:extLst>
          </p:cNvPr>
          <p:cNvSpPr txBox="1"/>
          <p:nvPr/>
        </p:nvSpPr>
        <p:spPr>
          <a:xfrm>
            <a:off x="2886710" y="6488667"/>
            <a:ext cx="1675459" cy="369332"/>
          </a:xfrm>
          <a:prstGeom prst="rect">
            <a:avLst/>
          </a:prstGeom>
          <a:solidFill>
            <a:schemeClr val="accent1">
              <a:lumMod val="50000"/>
            </a:schemeClr>
          </a:solidFill>
        </p:spPr>
        <p:txBody>
          <a:bodyPr wrap="none" rtlCol="0">
            <a:spAutoFit/>
          </a:bodyPr>
          <a:lstStyle/>
          <a:p>
            <a:r>
              <a:rPr lang="es-ES" b="1" dirty="0"/>
              <a:t>DISCOIDAL</a:t>
            </a:r>
          </a:p>
        </p:txBody>
      </p:sp>
      <p:pic>
        <p:nvPicPr>
          <p:cNvPr id="9" name="3 Marcador de contenido">
            <a:extLst>
              <a:ext uri="{FF2B5EF4-FFF2-40B4-BE49-F238E27FC236}">
                <a16:creationId xmlns:a16="http://schemas.microsoft.com/office/drawing/2014/main" id="{0E6AEF48-E58B-BCF3-168D-1ABD0247D7DE}"/>
              </a:ext>
            </a:extLst>
          </p:cNvPr>
          <p:cNvPicPr>
            <a:picLocks noGrp="1" noChangeAspect="1"/>
          </p:cNvPicPr>
          <p:nvPr/>
        </p:nvPicPr>
        <p:blipFill>
          <a:blip r:embed="rId4"/>
          <a:srcRect t="8378" b="16216"/>
          <a:stretch>
            <a:fillRect/>
          </a:stretch>
        </p:blipFill>
        <p:spPr>
          <a:xfrm>
            <a:off x="8167885" y="2006082"/>
            <a:ext cx="3554624" cy="3573830"/>
          </a:xfrm>
          <a:prstGeom prst="rect">
            <a:avLst/>
          </a:prstGeom>
          <a:solidFill>
            <a:schemeClr val="accent1">
              <a:lumMod val="50000"/>
            </a:schemeClr>
          </a:solidFill>
        </p:spPr>
      </p:pic>
      <p:sp>
        <p:nvSpPr>
          <p:cNvPr id="10" name="CuadroTexto 9">
            <a:extLst>
              <a:ext uri="{FF2B5EF4-FFF2-40B4-BE49-F238E27FC236}">
                <a16:creationId xmlns:a16="http://schemas.microsoft.com/office/drawing/2014/main" id="{C01AAB84-EF71-B24E-9C2A-32157D58B176}"/>
              </a:ext>
            </a:extLst>
          </p:cNvPr>
          <p:cNvSpPr txBox="1"/>
          <p:nvPr/>
        </p:nvSpPr>
        <p:spPr>
          <a:xfrm>
            <a:off x="10386887" y="5210580"/>
            <a:ext cx="1335622" cy="369332"/>
          </a:xfrm>
          <a:prstGeom prst="rect">
            <a:avLst/>
          </a:prstGeom>
          <a:solidFill>
            <a:schemeClr val="accent1">
              <a:lumMod val="50000"/>
            </a:schemeClr>
          </a:solidFill>
        </p:spPr>
        <p:txBody>
          <a:bodyPr wrap="none" rtlCol="0">
            <a:spAutoFit/>
          </a:bodyPr>
          <a:lstStyle/>
          <a:p>
            <a:r>
              <a:rPr lang="es-ES" b="1" dirty="0"/>
              <a:t>PARCIAL</a:t>
            </a:r>
          </a:p>
        </p:txBody>
      </p:sp>
      <p:sp>
        <p:nvSpPr>
          <p:cNvPr id="11" name="CuadroTexto 10">
            <a:extLst>
              <a:ext uri="{FF2B5EF4-FFF2-40B4-BE49-F238E27FC236}">
                <a16:creationId xmlns:a16="http://schemas.microsoft.com/office/drawing/2014/main" id="{E9D7B1F2-AE30-8B8D-F661-D433A1FFA47E}"/>
              </a:ext>
            </a:extLst>
          </p:cNvPr>
          <p:cNvSpPr txBox="1"/>
          <p:nvPr/>
        </p:nvSpPr>
        <p:spPr>
          <a:xfrm>
            <a:off x="10608074" y="2006082"/>
            <a:ext cx="1107996" cy="369332"/>
          </a:xfrm>
          <a:prstGeom prst="rect">
            <a:avLst/>
          </a:prstGeom>
          <a:solidFill>
            <a:schemeClr val="accent2">
              <a:lumMod val="50000"/>
            </a:schemeClr>
          </a:solidFill>
        </p:spPr>
        <p:txBody>
          <a:bodyPr wrap="none" rtlCol="0">
            <a:spAutoFit/>
          </a:bodyPr>
          <a:lstStyle/>
          <a:p>
            <a:r>
              <a:rPr lang="es-ES" b="1" dirty="0"/>
              <a:t>ANTÓN</a:t>
            </a:r>
          </a:p>
        </p:txBody>
      </p:sp>
    </p:spTree>
    <p:extLst>
      <p:ext uri="{BB962C8B-B14F-4D97-AF65-F5344CB8AC3E}">
        <p14:creationId xmlns:p14="http://schemas.microsoft.com/office/powerpoint/2010/main" val="23061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3B721-C787-B086-EC55-C95AA0FA6FB3}"/>
              </a:ext>
            </a:extLst>
          </p:cNvPr>
          <p:cNvSpPr>
            <a:spLocks noGrp="1"/>
          </p:cNvSpPr>
          <p:nvPr>
            <p:ph type="title"/>
          </p:nvPr>
        </p:nvSpPr>
        <p:spPr>
          <a:xfrm>
            <a:off x="1656944" y="290990"/>
            <a:ext cx="7156315" cy="1476782"/>
          </a:xfrm>
        </p:spPr>
        <p:txBody>
          <a:bodyPr>
            <a:normAutofit/>
          </a:bodyPr>
          <a:lstStyle/>
          <a:p>
            <a:r>
              <a:rPr lang="es-ES" dirty="0">
                <a:solidFill>
                  <a:srgbClr val="FF0000"/>
                </a:solidFill>
              </a:rPr>
              <a:t>PROYECTO DE GENÉTICA:</a:t>
            </a:r>
            <a:br>
              <a:rPr lang="es-ES" dirty="0">
                <a:solidFill>
                  <a:srgbClr val="FF0000"/>
                </a:solidFill>
              </a:rPr>
            </a:br>
            <a:r>
              <a:rPr lang="es-ES" dirty="0">
                <a:solidFill>
                  <a:srgbClr val="FF0000"/>
                </a:solidFill>
              </a:rPr>
              <a:t>E</a:t>
            </a:r>
            <a:r>
              <a:rPr lang="es-ES" dirty="0">
                <a:solidFill>
                  <a:schemeClr val="bg2">
                    <a:lumMod val="50000"/>
                    <a:lumOff val="50000"/>
                  </a:schemeClr>
                </a:solidFill>
              </a:rPr>
              <a:t>L</a:t>
            </a:r>
            <a:r>
              <a:rPr lang="es-ES" dirty="0"/>
              <a:t> </a:t>
            </a:r>
            <a:r>
              <a:rPr lang="es-ES" dirty="0">
                <a:solidFill>
                  <a:schemeClr val="accent1">
                    <a:lumMod val="60000"/>
                    <a:lumOff val="40000"/>
                  </a:schemeClr>
                </a:solidFill>
              </a:rPr>
              <a:t>C</a:t>
            </a:r>
            <a:r>
              <a:rPr lang="es-ES" dirty="0">
                <a:solidFill>
                  <a:srgbClr val="00B050"/>
                </a:solidFill>
              </a:rPr>
              <a:t>O</a:t>
            </a:r>
            <a:r>
              <a:rPr lang="es-ES" dirty="0">
                <a:solidFill>
                  <a:schemeClr val="accent4">
                    <a:lumMod val="60000"/>
                    <a:lumOff val="40000"/>
                  </a:schemeClr>
                </a:solidFill>
              </a:rPr>
              <a:t>L</a:t>
            </a:r>
            <a:r>
              <a:rPr lang="es-ES" dirty="0">
                <a:solidFill>
                  <a:schemeClr val="accent6">
                    <a:lumMod val="75000"/>
                  </a:schemeClr>
                </a:solidFill>
              </a:rPr>
              <a:t>O</a:t>
            </a:r>
            <a:r>
              <a:rPr lang="es-ES" dirty="0">
                <a:solidFill>
                  <a:schemeClr val="tx1">
                    <a:lumMod val="65000"/>
                  </a:schemeClr>
                </a:solidFill>
              </a:rPr>
              <a:t>R</a:t>
            </a:r>
            <a:r>
              <a:rPr lang="es-ES" dirty="0"/>
              <a:t> </a:t>
            </a:r>
            <a:r>
              <a:rPr lang="es-ES" dirty="0">
                <a:solidFill>
                  <a:schemeClr val="accent1">
                    <a:lumMod val="60000"/>
                    <a:lumOff val="40000"/>
                  </a:schemeClr>
                </a:solidFill>
              </a:rPr>
              <a:t>D</a:t>
            </a:r>
            <a:r>
              <a:rPr lang="es-ES" dirty="0">
                <a:solidFill>
                  <a:schemeClr val="accent4">
                    <a:lumMod val="60000"/>
                    <a:lumOff val="40000"/>
                  </a:schemeClr>
                </a:solidFill>
              </a:rPr>
              <a:t>E</a:t>
            </a:r>
            <a:r>
              <a:rPr lang="es-ES" dirty="0"/>
              <a:t> </a:t>
            </a:r>
            <a:r>
              <a:rPr lang="es-ES" dirty="0">
                <a:solidFill>
                  <a:srgbClr val="7030A0"/>
                </a:solidFill>
              </a:rPr>
              <a:t>M</a:t>
            </a:r>
            <a:r>
              <a:rPr lang="es-ES" dirty="0">
                <a:solidFill>
                  <a:srgbClr val="FFC000"/>
                </a:solidFill>
              </a:rPr>
              <a:t>I</a:t>
            </a:r>
            <a:r>
              <a:rPr lang="es-ES" dirty="0">
                <a:solidFill>
                  <a:schemeClr val="accent3">
                    <a:lumMod val="60000"/>
                    <a:lumOff val="40000"/>
                  </a:schemeClr>
                </a:solidFill>
              </a:rPr>
              <a:t>S</a:t>
            </a:r>
            <a:r>
              <a:rPr lang="es-ES" dirty="0"/>
              <a:t> </a:t>
            </a:r>
            <a:r>
              <a:rPr lang="es-ES" dirty="0">
                <a:solidFill>
                  <a:srgbClr val="FF9966"/>
                </a:solidFill>
              </a:rPr>
              <a:t>O</a:t>
            </a:r>
            <a:r>
              <a:rPr lang="es-ES" dirty="0">
                <a:solidFill>
                  <a:srgbClr val="CCFF66"/>
                </a:solidFill>
              </a:rPr>
              <a:t>J</a:t>
            </a:r>
            <a:r>
              <a:rPr lang="es-ES" dirty="0">
                <a:solidFill>
                  <a:srgbClr val="00B0F0"/>
                </a:solidFill>
              </a:rPr>
              <a:t>O</a:t>
            </a:r>
            <a:r>
              <a:rPr lang="es-ES" dirty="0">
                <a:solidFill>
                  <a:schemeClr val="accent6">
                    <a:lumMod val="60000"/>
                    <a:lumOff val="40000"/>
                  </a:schemeClr>
                </a:solidFill>
              </a:rPr>
              <a:t>S</a:t>
            </a:r>
          </a:p>
        </p:txBody>
      </p:sp>
      <p:sp>
        <p:nvSpPr>
          <p:cNvPr id="3" name="Marcador de contenido 2">
            <a:extLst>
              <a:ext uri="{FF2B5EF4-FFF2-40B4-BE49-F238E27FC236}">
                <a16:creationId xmlns:a16="http://schemas.microsoft.com/office/drawing/2014/main" id="{7235B34C-AE5A-7282-86EE-7B275E047A33}"/>
              </a:ext>
            </a:extLst>
          </p:cNvPr>
          <p:cNvSpPr>
            <a:spLocks noGrp="1"/>
          </p:cNvSpPr>
          <p:nvPr>
            <p:ph idx="1"/>
          </p:nvPr>
        </p:nvSpPr>
        <p:spPr>
          <a:xfrm>
            <a:off x="762000" y="2495551"/>
            <a:ext cx="10668000" cy="3048001"/>
          </a:xfrm>
        </p:spPr>
        <p:txBody>
          <a:bodyPr>
            <a:normAutofit lnSpcReduction="10000"/>
          </a:bodyPr>
          <a:lstStyle/>
          <a:p>
            <a:pPr marL="0" indent="0">
              <a:buNone/>
            </a:pPr>
            <a:r>
              <a:rPr lang="es-ES" dirty="0"/>
              <a:t>BASADO EN:</a:t>
            </a:r>
          </a:p>
          <a:p>
            <a:pPr marL="0" indent="0">
              <a:buNone/>
            </a:pPr>
            <a:endParaRPr lang="es-ES" dirty="0"/>
          </a:p>
          <a:p>
            <a:r>
              <a:rPr lang="es-ES" dirty="0"/>
              <a:t>BASES GENÉTICAS DE HERENCIA DE CARACTERES MENDELIANOS (</a:t>
            </a:r>
            <a:r>
              <a:rPr lang="es-ES" i="1" dirty="0"/>
              <a:t>DOMINANCIA – RECESIVIDAD</a:t>
            </a:r>
            <a:r>
              <a:rPr lang="es-ES" dirty="0"/>
              <a:t>).</a:t>
            </a:r>
          </a:p>
          <a:p>
            <a:endParaRPr lang="es-ES" dirty="0"/>
          </a:p>
          <a:p>
            <a:r>
              <a:rPr lang="es-ES" dirty="0"/>
              <a:t>GENÉTICA MOLECULAR Y CROMOSÓMICA: MUTACIONES COLORACIÓN IRIS.</a:t>
            </a:r>
          </a:p>
        </p:txBody>
      </p:sp>
      <p:graphicFrame>
        <p:nvGraphicFramePr>
          <p:cNvPr id="4" name="Objeto 3">
            <a:extLst>
              <a:ext uri="{FF2B5EF4-FFF2-40B4-BE49-F238E27FC236}">
                <a16:creationId xmlns:a16="http://schemas.microsoft.com/office/drawing/2014/main" id="{2B18C6FC-2EE6-5615-986B-0393710CBA1A}"/>
              </a:ext>
            </a:extLst>
          </p:cNvPr>
          <p:cNvGraphicFramePr>
            <a:graphicFrameLocks noChangeAspect="1"/>
          </p:cNvGraphicFramePr>
          <p:nvPr>
            <p:extLst>
              <p:ext uri="{D42A27DB-BD31-4B8C-83A1-F6EECF244321}">
                <p14:modId xmlns:p14="http://schemas.microsoft.com/office/powerpoint/2010/main" val="113322328"/>
              </p:ext>
            </p:extLst>
          </p:nvPr>
        </p:nvGraphicFramePr>
        <p:xfrm>
          <a:off x="9125339" y="1039993"/>
          <a:ext cx="2304661" cy="1939567"/>
        </p:xfrm>
        <a:graphic>
          <a:graphicData uri="http://schemas.openxmlformats.org/presentationml/2006/ole">
            <mc:AlternateContent xmlns:mc="http://schemas.openxmlformats.org/markup-compatibility/2006">
              <mc:Choice xmlns:v="urn:schemas-microsoft-com:vml" Requires="v">
                <p:oleObj r:id="rId2" imgW="1282320" imgH="1079280" progId="">
                  <p:embed/>
                </p:oleObj>
              </mc:Choice>
              <mc:Fallback>
                <p:oleObj r:id="rId2" imgW="1282320" imgH="1079280" progId="">
                  <p:embed/>
                  <p:pic>
                    <p:nvPicPr>
                      <p:cNvPr id="0" name=""/>
                      <p:cNvPicPr/>
                      <p:nvPr/>
                    </p:nvPicPr>
                    <p:blipFill>
                      <a:blip r:embed="rId3"/>
                      <a:stretch>
                        <a:fillRect/>
                      </a:stretch>
                    </p:blipFill>
                    <p:spPr>
                      <a:xfrm>
                        <a:off x="9125339" y="1039993"/>
                        <a:ext cx="2304661" cy="1939567"/>
                      </a:xfrm>
                      <a:prstGeom prst="rect">
                        <a:avLst/>
                      </a:prstGeom>
                    </p:spPr>
                  </p:pic>
                </p:oleObj>
              </mc:Fallback>
            </mc:AlternateContent>
          </a:graphicData>
        </a:graphic>
      </p:graphicFrame>
    </p:spTree>
    <p:extLst>
      <p:ext uri="{BB962C8B-B14F-4D97-AF65-F5344CB8AC3E}">
        <p14:creationId xmlns:p14="http://schemas.microsoft.com/office/powerpoint/2010/main" val="174901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19A1C9-920B-E14E-6AEE-93765847D777}"/>
              </a:ext>
            </a:extLst>
          </p:cNvPr>
          <p:cNvSpPr>
            <a:spLocks noGrp="1"/>
          </p:cNvSpPr>
          <p:nvPr>
            <p:ph type="title"/>
          </p:nvPr>
        </p:nvSpPr>
        <p:spPr>
          <a:xfrm>
            <a:off x="762000" y="366409"/>
            <a:ext cx="9144000" cy="1263649"/>
          </a:xfrm>
        </p:spPr>
        <p:txBody>
          <a:bodyPr/>
          <a:lstStyle/>
          <a:p>
            <a:r>
              <a:rPr lang="es-ES" dirty="0"/>
              <a:t>FUNDAMENTACIÓN Y OBJETIVOS</a:t>
            </a:r>
          </a:p>
        </p:txBody>
      </p:sp>
      <p:sp>
        <p:nvSpPr>
          <p:cNvPr id="3" name="Marcador de contenido 2">
            <a:extLst>
              <a:ext uri="{FF2B5EF4-FFF2-40B4-BE49-F238E27FC236}">
                <a16:creationId xmlns:a16="http://schemas.microsoft.com/office/drawing/2014/main" id="{C01FA106-368A-9CAB-8D9B-EE4FAA9304DD}"/>
              </a:ext>
            </a:extLst>
          </p:cNvPr>
          <p:cNvSpPr>
            <a:spLocks noGrp="1"/>
          </p:cNvSpPr>
          <p:nvPr>
            <p:ph idx="1"/>
          </p:nvPr>
        </p:nvSpPr>
        <p:spPr>
          <a:xfrm>
            <a:off x="762000" y="1630058"/>
            <a:ext cx="10668000" cy="4179652"/>
          </a:xfrm>
        </p:spPr>
        <p:txBody>
          <a:bodyPr>
            <a:normAutofit lnSpcReduction="10000"/>
          </a:bodyPr>
          <a:lstStyle/>
          <a:p>
            <a:pPr algn="just"/>
            <a:r>
              <a:rPr lang="es-ES" dirty="0"/>
              <a:t>La genética mendeliana es muy fácil de comprender, y cuando se trata de herencia de un carácter determinado por un solo gen, independientemente del número de alelos implicados, los problemas sobre herencia tienen muy fácil solución, pero cuando tratamos la herencia ligada al sexo o cuando un carácter está determinado por más de un gen, la situación se vuelve más compleja.</a:t>
            </a:r>
          </a:p>
          <a:p>
            <a:pPr algn="just"/>
            <a:endParaRPr lang="es-ES" dirty="0"/>
          </a:p>
          <a:p>
            <a:pPr algn="just"/>
            <a:r>
              <a:rPr lang="es-ES" dirty="0"/>
              <a:t>Con este proyecto trataremos de llegar a entender y poder resolver cuestiones sencillas sobre la herencia de un carácter determinado por dos genes.</a:t>
            </a:r>
          </a:p>
        </p:txBody>
      </p:sp>
    </p:spTree>
    <p:extLst>
      <p:ext uri="{BB962C8B-B14F-4D97-AF65-F5344CB8AC3E}">
        <p14:creationId xmlns:p14="http://schemas.microsoft.com/office/powerpoint/2010/main" val="320874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3E33A1A-4065-2CC9-92D8-0A6EF18B8FDD}"/>
              </a:ext>
            </a:extLst>
          </p:cNvPr>
          <p:cNvGraphicFramePr>
            <a:graphicFrameLocks noGrp="1"/>
          </p:cNvGraphicFramePr>
          <p:nvPr>
            <p:extLst>
              <p:ext uri="{D42A27DB-BD31-4B8C-83A1-F6EECF244321}">
                <p14:modId xmlns:p14="http://schemas.microsoft.com/office/powerpoint/2010/main" val="192342846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246576933"/>
                    </a:ext>
                  </a:extLst>
                </a:gridCol>
              </a:tblGrid>
              <a:tr h="450150">
                <a:tc>
                  <a:txBody>
                    <a:bodyPr/>
                    <a:lstStyle/>
                    <a:p>
                      <a:r>
                        <a:rPr lang="es-ES" dirty="0"/>
                        <a:t>TITULO</a:t>
                      </a:r>
                    </a:p>
                  </a:txBody>
                  <a:tcPr/>
                </a:tc>
                <a:extLst>
                  <a:ext uri="{0D108BD9-81ED-4DB2-BD59-A6C34878D82A}">
                    <a16:rowId xmlns:a16="http://schemas.microsoft.com/office/drawing/2014/main" val="3382371466"/>
                  </a:ext>
                </a:extLst>
              </a:tr>
              <a:tr h="450150">
                <a:tc>
                  <a:txBody>
                    <a:bodyPr/>
                    <a:lstStyle/>
                    <a:p>
                      <a:r>
                        <a:rPr lang="es-ES" sz="2000" dirty="0">
                          <a:solidFill>
                            <a:schemeClr val="accent6">
                              <a:lumMod val="50000"/>
                            </a:schemeClr>
                          </a:solidFill>
                          <a:latin typeface="ADLaM Display" panose="020F0502020204030204" pitchFamily="2" charset="0"/>
                          <a:ea typeface="ADLaM Display" panose="020F0502020204030204" pitchFamily="2" charset="0"/>
                          <a:cs typeface="ADLaM Display" panose="020F0502020204030204" pitchFamily="2" charset="0"/>
                        </a:rPr>
                        <a:t>EL COLOR DE MIS OJOS</a:t>
                      </a:r>
                    </a:p>
                  </a:txBody>
                  <a:tcPr/>
                </a:tc>
                <a:extLst>
                  <a:ext uri="{0D108BD9-81ED-4DB2-BD59-A6C34878D82A}">
                    <a16:rowId xmlns:a16="http://schemas.microsoft.com/office/drawing/2014/main" val="848207299"/>
                  </a:ext>
                </a:extLst>
              </a:tr>
              <a:tr h="382062">
                <a:tc>
                  <a:txBody>
                    <a:bodyPr/>
                    <a:lstStyle/>
                    <a:p>
                      <a:endParaRPr lang="es-ES" dirty="0"/>
                    </a:p>
                  </a:txBody>
                  <a:tcPr/>
                </a:tc>
                <a:extLst>
                  <a:ext uri="{0D108BD9-81ED-4DB2-BD59-A6C34878D82A}">
                    <a16:rowId xmlns:a16="http://schemas.microsoft.com/office/drawing/2014/main" val="348662643"/>
                  </a:ext>
                </a:extLst>
              </a:tr>
              <a:tr h="4521063">
                <a:tc>
                  <a:txBody>
                    <a:bodyPr/>
                    <a:lstStyle/>
                    <a:p>
                      <a:r>
                        <a:rPr lang="es-ES" sz="2000" kern="1200" dirty="0">
                          <a:solidFill>
                            <a:schemeClr val="accent6">
                              <a:lumMod val="50000"/>
                            </a:schemeClr>
                          </a:solidFill>
                          <a:latin typeface="ADLaM Display" panose="020F0502020204030204" pitchFamily="2" charset="0"/>
                          <a:ea typeface="ADLaM Display" panose="020F0502020204030204" pitchFamily="2" charset="0"/>
                          <a:cs typeface="ADLaM Display" panose="020F0502020204030204" pitchFamily="2" charset="0"/>
                        </a:rPr>
                        <a:t>SABERES BÁSICOS</a:t>
                      </a:r>
                      <a:r>
                        <a:rPr lang="es-ES" dirty="0"/>
                        <a:t>:</a:t>
                      </a:r>
                    </a:p>
                    <a:p>
                      <a:endParaRPr lang="es-ES" dirty="0"/>
                    </a:p>
                    <a:p>
                      <a:r>
                        <a:rPr lang="es-ES" sz="1600" b="1" kern="1200" dirty="0">
                          <a:solidFill>
                            <a:schemeClr val="dk1"/>
                          </a:solidFill>
                          <a:effectLst/>
                          <a:latin typeface="+mn-lt"/>
                          <a:ea typeface="+mn-ea"/>
                          <a:cs typeface="+mn-cs"/>
                        </a:rPr>
                        <a:t>BLOQUE A – PROYECTO CIENTÍFICO</a:t>
                      </a:r>
                      <a:endParaRPr lang="es-ES" sz="1600" kern="1200" dirty="0">
                        <a:solidFill>
                          <a:schemeClr val="dk1"/>
                        </a:solidFill>
                        <a:effectLst/>
                        <a:latin typeface="+mn-lt"/>
                        <a:ea typeface="+mn-ea"/>
                        <a:cs typeface="+mn-cs"/>
                      </a:endParaRPr>
                    </a:p>
                    <a:p>
                      <a:r>
                        <a:rPr lang="es-ES" sz="1600" kern="1200" dirty="0">
                          <a:solidFill>
                            <a:schemeClr val="dk1"/>
                          </a:solidFill>
                          <a:effectLst/>
                          <a:latin typeface="+mn-lt"/>
                          <a:ea typeface="+mn-ea"/>
                          <a:cs typeface="+mn-cs"/>
                        </a:rPr>
                        <a:t>— Hipótesis, preguntas y conjetu­ras: planteamiento con perspecti­va científica. </a:t>
                      </a:r>
                    </a:p>
                    <a:p>
                      <a:r>
                        <a:rPr lang="es-ES" sz="1600" kern="1200" dirty="0">
                          <a:solidFill>
                            <a:schemeClr val="dk1"/>
                          </a:solidFill>
                          <a:effectLst/>
                          <a:latin typeface="+mn-lt"/>
                          <a:ea typeface="+mn-ea"/>
                          <a:cs typeface="+mn-cs"/>
                        </a:rPr>
                        <a:t>— Estrategias para la búsqueda de información, la colaboración y la comunicación de procesos, resultados o ideas científicas: he­rramientas digitales y formatos de uso frecuente en ciencia (pre­sentación, gráfica, vídeo, póster, informe, etc.). </a:t>
                      </a:r>
                    </a:p>
                    <a:p>
                      <a:r>
                        <a:rPr lang="es-ES" sz="1600" kern="1200" dirty="0">
                          <a:solidFill>
                            <a:schemeClr val="dk1"/>
                          </a:solidFill>
                          <a:effectLst/>
                          <a:latin typeface="+mn-lt"/>
                          <a:ea typeface="+mn-ea"/>
                          <a:cs typeface="+mn-cs"/>
                        </a:rPr>
                        <a:t>— Fuentes fidedignas de informa­ción científica: reconocimiento y utilización. </a:t>
                      </a:r>
                    </a:p>
                    <a:p>
                      <a:r>
                        <a:rPr lang="es-ES" sz="1600" kern="1200" dirty="0">
                          <a:solidFill>
                            <a:schemeClr val="dk1"/>
                          </a:solidFill>
                          <a:effectLst/>
                          <a:latin typeface="+mn-lt"/>
                          <a:ea typeface="+mn-ea"/>
                          <a:cs typeface="+mn-cs"/>
                        </a:rPr>
                        <a:t>— Métodos de observación y de toma de datos de fenómenos na­turales. </a:t>
                      </a:r>
                    </a:p>
                    <a:p>
                      <a:r>
                        <a:rPr lang="es-ES" sz="1600" kern="1200" dirty="0">
                          <a:solidFill>
                            <a:schemeClr val="dk1"/>
                          </a:solidFill>
                          <a:effectLst/>
                          <a:latin typeface="+mn-lt"/>
                          <a:ea typeface="+mn-ea"/>
                          <a:cs typeface="+mn-cs"/>
                        </a:rPr>
                        <a:t>— Modelado para la representa­ción y comprensión de procesos o elementos de la naturaleza. </a:t>
                      </a:r>
                    </a:p>
                    <a:p>
                      <a:r>
                        <a:rPr lang="es-ES" sz="1600" kern="1200" dirty="0">
                          <a:solidFill>
                            <a:schemeClr val="dk1"/>
                          </a:solidFill>
                          <a:effectLst/>
                          <a:latin typeface="+mn-lt"/>
                          <a:ea typeface="+mn-ea"/>
                          <a:cs typeface="+mn-cs"/>
                        </a:rPr>
                        <a:t> </a:t>
                      </a:r>
                    </a:p>
                    <a:p>
                      <a:r>
                        <a:rPr lang="es-ES" sz="1600" b="1" kern="1200" dirty="0">
                          <a:solidFill>
                            <a:schemeClr val="dk1"/>
                          </a:solidFill>
                          <a:effectLst/>
                          <a:latin typeface="+mn-lt"/>
                          <a:ea typeface="+mn-ea"/>
                          <a:cs typeface="+mn-cs"/>
                        </a:rPr>
                        <a:t>BLOQUE D – GENÉTICA Y EVOLUCIÓN</a:t>
                      </a:r>
                      <a:endParaRPr lang="es-ES" sz="1600" kern="1200" dirty="0">
                        <a:solidFill>
                          <a:schemeClr val="dk1"/>
                        </a:solidFill>
                        <a:effectLst/>
                        <a:latin typeface="+mn-lt"/>
                        <a:ea typeface="+mn-ea"/>
                        <a:cs typeface="+mn-cs"/>
                      </a:endParaRPr>
                    </a:p>
                    <a:p>
                      <a:r>
                        <a:rPr lang="es-ES" sz="1600" kern="1200" dirty="0">
                          <a:solidFill>
                            <a:schemeClr val="dk1"/>
                          </a:solidFill>
                          <a:effectLst/>
                          <a:latin typeface="+mn-lt"/>
                          <a:ea typeface="+mn-ea"/>
                          <a:cs typeface="+mn-cs"/>
                        </a:rPr>
                        <a:t>— Relación entre las mutaciones, la replicación del ADN, el cáncer, la evolución y la biodiversidad. Descripción de las principales enfermedades genéticas. </a:t>
                      </a:r>
                    </a:p>
                    <a:p>
                      <a:r>
                        <a:rPr lang="es-ES" sz="1600" kern="1200" dirty="0">
                          <a:solidFill>
                            <a:schemeClr val="dk1"/>
                          </a:solidFill>
                          <a:effectLst/>
                          <a:latin typeface="+mn-lt"/>
                          <a:ea typeface="+mn-ea"/>
                          <a:cs typeface="+mn-cs"/>
                        </a:rPr>
                        <a:t>— Fenotipo y genotipo: definición y diferencias. Las leyes de Men­del sobre la herencia de los ca­racteres. </a:t>
                      </a:r>
                    </a:p>
                    <a:p>
                      <a:r>
                        <a:rPr lang="es-ES" sz="1600" kern="1200" dirty="0">
                          <a:solidFill>
                            <a:schemeClr val="dk1"/>
                          </a:solidFill>
                          <a:effectLst/>
                          <a:latin typeface="+mn-lt"/>
                          <a:ea typeface="+mn-ea"/>
                          <a:cs typeface="+mn-cs"/>
                        </a:rPr>
                        <a:t>— Estrategias de resolución de problemas sencillos de herencia genética de caracteres con rela­ción de dominancia y recesividad con uno o dos genes.</a:t>
                      </a:r>
                    </a:p>
                  </a:txBody>
                  <a:tcPr/>
                </a:tc>
                <a:extLst>
                  <a:ext uri="{0D108BD9-81ED-4DB2-BD59-A6C34878D82A}">
                    <a16:rowId xmlns:a16="http://schemas.microsoft.com/office/drawing/2014/main" val="1711019377"/>
                  </a:ext>
                </a:extLst>
              </a:tr>
              <a:tr h="350223">
                <a:tc>
                  <a:txBody>
                    <a:bodyPr/>
                    <a:lstStyle/>
                    <a:p>
                      <a:endParaRPr lang="es-ES" sz="1600" kern="1200" dirty="0">
                        <a:solidFill>
                          <a:schemeClr val="dk1"/>
                        </a:solidFill>
                        <a:effectLst/>
                        <a:latin typeface="+mn-lt"/>
                        <a:ea typeface="+mn-ea"/>
                        <a:cs typeface="+mn-cs"/>
                      </a:endParaRPr>
                    </a:p>
                  </a:txBody>
                  <a:tcPr/>
                </a:tc>
                <a:extLst>
                  <a:ext uri="{0D108BD9-81ED-4DB2-BD59-A6C34878D82A}">
                    <a16:rowId xmlns:a16="http://schemas.microsoft.com/office/drawing/2014/main" val="1822533406"/>
                  </a:ext>
                </a:extLst>
              </a:tr>
              <a:tr h="704352">
                <a:tc>
                  <a:txBody>
                    <a:bodyPr/>
                    <a:lstStyle/>
                    <a:p>
                      <a:r>
                        <a:rPr lang="es-ES" sz="2000" kern="1200" dirty="0">
                          <a:solidFill>
                            <a:schemeClr val="accent6">
                              <a:lumMod val="50000"/>
                            </a:schemeClr>
                          </a:solidFill>
                          <a:latin typeface="ADLaM Display" panose="020F0502020204030204" pitchFamily="2" charset="0"/>
                          <a:ea typeface="ADLaM Display" panose="020F0502020204030204" pitchFamily="2" charset="0"/>
                          <a:cs typeface="ADLaM Display" panose="020F0502020204030204" pitchFamily="2" charset="0"/>
                        </a:rPr>
                        <a:t>PRODUCTO FINAL</a:t>
                      </a:r>
                      <a:r>
                        <a:rPr lang="es-ES" sz="1600" kern="1200" dirty="0">
                          <a:solidFill>
                            <a:schemeClr val="dk1"/>
                          </a:solidFill>
                          <a:effectLst/>
                          <a:latin typeface="+mn-lt"/>
                          <a:ea typeface="+mn-ea"/>
                          <a:cs typeface="+mn-cs"/>
                        </a:rPr>
                        <a:t>:</a:t>
                      </a:r>
                    </a:p>
                    <a:p>
                      <a:r>
                        <a:rPr lang="es-ES" sz="1600" b="1" kern="1200" dirty="0">
                          <a:solidFill>
                            <a:schemeClr val="dk1"/>
                          </a:solidFill>
                          <a:effectLst/>
                          <a:latin typeface="+mn-lt"/>
                          <a:ea typeface="+mn-ea"/>
                          <a:cs typeface="+mn-cs"/>
                        </a:rPr>
                        <a:t>Presentación PowerPoint y exposición sobre el color de los ojos del alumno/a y su ascendencia familiar.</a:t>
                      </a:r>
                    </a:p>
                  </a:txBody>
                  <a:tcPr/>
                </a:tc>
                <a:extLst>
                  <a:ext uri="{0D108BD9-81ED-4DB2-BD59-A6C34878D82A}">
                    <a16:rowId xmlns:a16="http://schemas.microsoft.com/office/drawing/2014/main" val="852423006"/>
                  </a:ext>
                </a:extLst>
              </a:tr>
            </a:tbl>
          </a:graphicData>
        </a:graphic>
      </p:graphicFrame>
    </p:spTree>
    <p:extLst>
      <p:ext uri="{BB962C8B-B14F-4D97-AF65-F5344CB8AC3E}">
        <p14:creationId xmlns:p14="http://schemas.microsoft.com/office/powerpoint/2010/main" val="256977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DB0AE-0F0E-486C-6C60-1F52968F345B}"/>
              </a:ext>
            </a:extLst>
          </p:cNvPr>
          <p:cNvSpPr>
            <a:spLocks noGrp="1"/>
          </p:cNvSpPr>
          <p:nvPr>
            <p:ph type="title"/>
          </p:nvPr>
        </p:nvSpPr>
        <p:spPr>
          <a:xfrm>
            <a:off x="762000" y="152401"/>
            <a:ext cx="9144000" cy="820366"/>
          </a:xfrm>
        </p:spPr>
        <p:txBody>
          <a:bodyPr/>
          <a:lstStyle/>
          <a:p>
            <a:r>
              <a:rPr lang="es-ES" dirty="0"/>
              <a:t>ACTIVIDADES</a:t>
            </a:r>
          </a:p>
        </p:txBody>
      </p:sp>
      <p:sp>
        <p:nvSpPr>
          <p:cNvPr id="3" name="Marcador de contenido 2">
            <a:extLst>
              <a:ext uri="{FF2B5EF4-FFF2-40B4-BE49-F238E27FC236}">
                <a16:creationId xmlns:a16="http://schemas.microsoft.com/office/drawing/2014/main" id="{60CE899A-FB87-0DF4-064C-27210C1BAD7A}"/>
              </a:ext>
            </a:extLst>
          </p:cNvPr>
          <p:cNvSpPr>
            <a:spLocks noGrp="1"/>
          </p:cNvSpPr>
          <p:nvPr>
            <p:ph idx="1"/>
          </p:nvPr>
        </p:nvSpPr>
        <p:spPr>
          <a:xfrm>
            <a:off x="762000" y="1322962"/>
            <a:ext cx="10668000" cy="4271391"/>
          </a:xfrm>
        </p:spPr>
        <p:txBody>
          <a:bodyPr>
            <a:normAutofit/>
          </a:bodyPr>
          <a:lstStyle/>
          <a:p>
            <a:pPr marL="0" indent="0">
              <a:buNone/>
            </a:pPr>
            <a:r>
              <a:rPr lang="es-ES" dirty="0"/>
              <a:t>Para avanzar en el conocimiento de cómo funciona la herencia genética mendeliana y, en concreto, la herencia de caracteres determinados por más de un gen, realizaremos una serie de actividades que os iré pautando a lo largo del tiempo. Como ya sabéis, todo lo que hagamos será valorado en función de unos criterios de evaluación, así que os indico también qué criterios se tienen en cuenta en cada actividad.</a:t>
            </a:r>
          </a:p>
          <a:p>
            <a:pPr marL="0" indent="0">
              <a:buNone/>
            </a:pPr>
            <a:endParaRPr lang="es-ES" dirty="0"/>
          </a:p>
          <a:p>
            <a:pPr marL="0" indent="0">
              <a:buNone/>
            </a:pPr>
            <a:r>
              <a:rPr lang="es-ES" dirty="0"/>
              <a:t>Las actividades serán las siguientes:</a:t>
            </a:r>
          </a:p>
        </p:txBody>
      </p:sp>
    </p:spTree>
    <p:extLst>
      <p:ext uri="{BB962C8B-B14F-4D97-AF65-F5344CB8AC3E}">
        <p14:creationId xmlns:p14="http://schemas.microsoft.com/office/powerpoint/2010/main" val="23588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5745AB81-2D7D-1419-2DF6-20D1F1D3C52E}"/>
              </a:ext>
            </a:extLst>
          </p:cNvPr>
          <p:cNvGrpSpPr/>
          <p:nvPr/>
        </p:nvGrpSpPr>
        <p:grpSpPr>
          <a:xfrm>
            <a:off x="867746" y="326571"/>
            <a:ext cx="10720873" cy="1268557"/>
            <a:chOff x="858416" y="410547"/>
            <a:chExt cx="10720873" cy="1268557"/>
          </a:xfrm>
        </p:grpSpPr>
        <p:sp>
          <p:nvSpPr>
            <p:cNvPr id="4" name="CuadroTexto 3">
              <a:extLst>
                <a:ext uri="{FF2B5EF4-FFF2-40B4-BE49-F238E27FC236}">
                  <a16:creationId xmlns:a16="http://schemas.microsoft.com/office/drawing/2014/main" id="{FF1D0B66-907C-58E2-7383-BCA2703CC9BC}"/>
                </a:ext>
              </a:extLst>
            </p:cNvPr>
            <p:cNvSpPr txBox="1"/>
            <p:nvPr/>
          </p:nvSpPr>
          <p:spPr>
            <a:xfrm>
              <a:off x="858416" y="410547"/>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1</a:t>
              </a:r>
            </a:p>
          </p:txBody>
        </p:sp>
        <p:sp>
          <p:nvSpPr>
            <p:cNvPr id="5" name="CuadroTexto 4">
              <a:extLst>
                <a:ext uri="{FF2B5EF4-FFF2-40B4-BE49-F238E27FC236}">
                  <a16:creationId xmlns:a16="http://schemas.microsoft.com/office/drawing/2014/main" id="{439D40C9-5DBB-7B99-0C6E-6EACCAC0ECED}"/>
                </a:ext>
              </a:extLst>
            </p:cNvPr>
            <p:cNvSpPr txBox="1"/>
            <p:nvPr/>
          </p:nvSpPr>
          <p:spPr>
            <a:xfrm>
              <a:off x="858416" y="755774"/>
              <a:ext cx="10720873" cy="923330"/>
            </a:xfrm>
            <a:prstGeom prst="rect">
              <a:avLst/>
            </a:prstGeom>
            <a:noFill/>
          </p:spPr>
          <p:txBody>
            <a:bodyPr wrap="square" rtlCol="0">
              <a:spAutoFit/>
            </a:bodyPr>
            <a:lstStyle/>
            <a:p>
              <a:pPr algn="just"/>
              <a:r>
                <a:rPr lang="es-ES" dirty="0"/>
                <a:t>Búsqueda de información y realización de ejercicios sencillos sobre la herencia de caracteres mendelianos, basados en la herencia denominada “dominancia – recesividad”, diferenciando caracteres ligados al sexo de caracteres ligados a cromosomas somáticos.</a:t>
              </a:r>
            </a:p>
          </p:txBody>
        </p:sp>
      </p:grpSp>
      <p:grpSp>
        <p:nvGrpSpPr>
          <p:cNvPr id="10" name="Grupo 9">
            <a:extLst>
              <a:ext uri="{FF2B5EF4-FFF2-40B4-BE49-F238E27FC236}">
                <a16:creationId xmlns:a16="http://schemas.microsoft.com/office/drawing/2014/main" id="{09BD65F5-FFFB-7352-898D-0F02CE58B1F4}"/>
              </a:ext>
            </a:extLst>
          </p:cNvPr>
          <p:cNvGrpSpPr/>
          <p:nvPr/>
        </p:nvGrpSpPr>
        <p:grpSpPr>
          <a:xfrm>
            <a:off x="867746" y="1595128"/>
            <a:ext cx="10720873" cy="677241"/>
            <a:chOff x="858416" y="1906555"/>
            <a:chExt cx="10720873" cy="677241"/>
          </a:xfrm>
        </p:grpSpPr>
        <p:sp>
          <p:nvSpPr>
            <p:cNvPr id="2" name="CuadroTexto 1">
              <a:extLst>
                <a:ext uri="{FF2B5EF4-FFF2-40B4-BE49-F238E27FC236}">
                  <a16:creationId xmlns:a16="http://schemas.microsoft.com/office/drawing/2014/main" id="{0140143D-62B7-9A8D-B372-CC1AAFE2FB43}"/>
                </a:ext>
              </a:extLst>
            </p:cNvPr>
            <p:cNvSpPr txBox="1"/>
            <p:nvPr/>
          </p:nvSpPr>
          <p:spPr>
            <a:xfrm>
              <a:off x="858416" y="1906555"/>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2</a:t>
              </a:r>
            </a:p>
          </p:txBody>
        </p:sp>
        <p:sp>
          <p:nvSpPr>
            <p:cNvPr id="3" name="CuadroTexto 2">
              <a:extLst>
                <a:ext uri="{FF2B5EF4-FFF2-40B4-BE49-F238E27FC236}">
                  <a16:creationId xmlns:a16="http://schemas.microsoft.com/office/drawing/2014/main" id="{7D492539-35DD-4A72-6BC6-CED6C296A48C}"/>
                </a:ext>
              </a:extLst>
            </p:cNvPr>
            <p:cNvSpPr txBox="1"/>
            <p:nvPr/>
          </p:nvSpPr>
          <p:spPr>
            <a:xfrm>
              <a:off x="858416" y="2214464"/>
              <a:ext cx="10720873" cy="369332"/>
            </a:xfrm>
            <a:prstGeom prst="rect">
              <a:avLst/>
            </a:prstGeom>
            <a:noFill/>
          </p:spPr>
          <p:txBody>
            <a:bodyPr wrap="square" rtlCol="0">
              <a:spAutoFit/>
            </a:bodyPr>
            <a:lstStyle/>
            <a:p>
              <a:r>
                <a:rPr lang="es-ES" dirty="0"/>
                <a:t>Búsqueda de información sobre mutaciones en la coloración del iris.</a:t>
              </a:r>
            </a:p>
          </p:txBody>
        </p:sp>
      </p:grpSp>
      <p:grpSp>
        <p:nvGrpSpPr>
          <p:cNvPr id="11" name="Grupo 10">
            <a:extLst>
              <a:ext uri="{FF2B5EF4-FFF2-40B4-BE49-F238E27FC236}">
                <a16:creationId xmlns:a16="http://schemas.microsoft.com/office/drawing/2014/main" id="{DBE88638-7F17-45C9-0451-F5FF4264FBEE}"/>
              </a:ext>
            </a:extLst>
          </p:cNvPr>
          <p:cNvGrpSpPr/>
          <p:nvPr/>
        </p:nvGrpSpPr>
        <p:grpSpPr>
          <a:xfrm>
            <a:off x="867742" y="3372377"/>
            <a:ext cx="10720873" cy="1526894"/>
            <a:chOff x="858416" y="3156342"/>
            <a:chExt cx="10720873" cy="1526894"/>
          </a:xfrm>
        </p:grpSpPr>
        <p:sp>
          <p:nvSpPr>
            <p:cNvPr id="6" name="CuadroTexto 5">
              <a:extLst>
                <a:ext uri="{FF2B5EF4-FFF2-40B4-BE49-F238E27FC236}">
                  <a16:creationId xmlns:a16="http://schemas.microsoft.com/office/drawing/2014/main" id="{ABC82AF2-7E4E-627E-B94E-199CCE049AD1}"/>
                </a:ext>
              </a:extLst>
            </p:cNvPr>
            <p:cNvSpPr txBox="1"/>
            <p:nvPr/>
          </p:nvSpPr>
          <p:spPr>
            <a:xfrm>
              <a:off x="858416" y="3156342"/>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4</a:t>
              </a:r>
            </a:p>
          </p:txBody>
        </p:sp>
        <p:sp>
          <p:nvSpPr>
            <p:cNvPr id="7" name="CuadroTexto 6">
              <a:extLst>
                <a:ext uri="{FF2B5EF4-FFF2-40B4-BE49-F238E27FC236}">
                  <a16:creationId xmlns:a16="http://schemas.microsoft.com/office/drawing/2014/main" id="{9CB08DBB-8508-0B76-3CE5-27A50CFE85A7}"/>
                </a:ext>
              </a:extLst>
            </p:cNvPr>
            <p:cNvSpPr txBox="1"/>
            <p:nvPr/>
          </p:nvSpPr>
          <p:spPr>
            <a:xfrm>
              <a:off x="858416" y="3482907"/>
              <a:ext cx="10720873" cy="1200329"/>
            </a:xfrm>
            <a:prstGeom prst="rect">
              <a:avLst/>
            </a:prstGeom>
            <a:noFill/>
          </p:spPr>
          <p:txBody>
            <a:bodyPr wrap="square" rtlCol="0">
              <a:spAutoFit/>
            </a:bodyPr>
            <a:lstStyle/>
            <a:p>
              <a:pPr algn="just"/>
              <a:r>
                <a:rPr lang="es-ES" dirty="0"/>
                <a:t>Realización de fotografías de, al menos, todo el alumnado del grupo donde se vea claramente el iris (el profesor indica técnicas sencillas para hacerlo con el móvil, pero deben saber editar la fotografía posteriormente), y de los miembros de su familia para saber el modo de herencia.</a:t>
              </a:r>
            </a:p>
          </p:txBody>
        </p:sp>
      </p:grpSp>
      <p:grpSp>
        <p:nvGrpSpPr>
          <p:cNvPr id="12" name="Grupo 11">
            <a:extLst>
              <a:ext uri="{FF2B5EF4-FFF2-40B4-BE49-F238E27FC236}">
                <a16:creationId xmlns:a16="http://schemas.microsoft.com/office/drawing/2014/main" id="{B69928E3-4C50-FC71-8626-1B1F04C939EC}"/>
              </a:ext>
            </a:extLst>
          </p:cNvPr>
          <p:cNvGrpSpPr/>
          <p:nvPr/>
        </p:nvGrpSpPr>
        <p:grpSpPr>
          <a:xfrm>
            <a:off x="867741" y="4911771"/>
            <a:ext cx="10720873" cy="677241"/>
            <a:chOff x="858416" y="4500351"/>
            <a:chExt cx="10720873" cy="677241"/>
          </a:xfrm>
        </p:grpSpPr>
        <p:sp>
          <p:nvSpPr>
            <p:cNvPr id="8" name="CuadroTexto 7">
              <a:extLst>
                <a:ext uri="{FF2B5EF4-FFF2-40B4-BE49-F238E27FC236}">
                  <a16:creationId xmlns:a16="http://schemas.microsoft.com/office/drawing/2014/main" id="{D01F2812-0B81-3D77-3D10-A1CFE8DE867B}"/>
                </a:ext>
              </a:extLst>
            </p:cNvPr>
            <p:cNvSpPr txBox="1"/>
            <p:nvPr/>
          </p:nvSpPr>
          <p:spPr>
            <a:xfrm>
              <a:off x="858416" y="4500351"/>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5</a:t>
              </a:r>
            </a:p>
          </p:txBody>
        </p:sp>
        <p:sp>
          <p:nvSpPr>
            <p:cNvPr id="9" name="CuadroTexto 8">
              <a:extLst>
                <a:ext uri="{FF2B5EF4-FFF2-40B4-BE49-F238E27FC236}">
                  <a16:creationId xmlns:a16="http://schemas.microsoft.com/office/drawing/2014/main" id="{213342F6-745C-1797-A3C9-4006C6944E1F}"/>
                </a:ext>
              </a:extLst>
            </p:cNvPr>
            <p:cNvSpPr txBox="1"/>
            <p:nvPr/>
          </p:nvSpPr>
          <p:spPr>
            <a:xfrm>
              <a:off x="858416" y="4808260"/>
              <a:ext cx="10720873" cy="369332"/>
            </a:xfrm>
            <a:prstGeom prst="rect">
              <a:avLst/>
            </a:prstGeom>
            <a:noFill/>
          </p:spPr>
          <p:txBody>
            <a:bodyPr wrap="square" rtlCol="0">
              <a:spAutoFit/>
            </a:bodyPr>
            <a:lstStyle/>
            <a:p>
              <a:r>
                <a:rPr lang="es-ES" dirty="0"/>
                <a:t>Elaboración del PowerPoint para la presentación de los resultados.</a:t>
              </a:r>
            </a:p>
          </p:txBody>
        </p:sp>
      </p:grpSp>
      <p:grpSp>
        <p:nvGrpSpPr>
          <p:cNvPr id="14" name="Grupo 13">
            <a:extLst>
              <a:ext uri="{FF2B5EF4-FFF2-40B4-BE49-F238E27FC236}">
                <a16:creationId xmlns:a16="http://schemas.microsoft.com/office/drawing/2014/main" id="{1FD524DD-0CC9-D908-E686-09C85F14B286}"/>
              </a:ext>
            </a:extLst>
          </p:cNvPr>
          <p:cNvGrpSpPr/>
          <p:nvPr/>
        </p:nvGrpSpPr>
        <p:grpSpPr>
          <a:xfrm>
            <a:off x="867742" y="5710049"/>
            <a:ext cx="10720873" cy="677241"/>
            <a:chOff x="858416" y="4500351"/>
            <a:chExt cx="10720873" cy="677241"/>
          </a:xfrm>
        </p:grpSpPr>
        <p:sp>
          <p:nvSpPr>
            <p:cNvPr id="15" name="CuadroTexto 14">
              <a:extLst>
                <a:ext uri="{FF2B5EF4-FFF2-40B4-BE49-F238E27FC236}">
                  <a16:creationId xmlns:a16="http://schemas.microsoft.com/office/drawing/2014/main" id="{9121B0DA-7D1D-803D-3FD0-B85247663427}"/>
                </a:ext>
              </a:extLst>
            </p:cNvPr>
            <p:cNvSpPr txBox="1"/>
            <p:nvPr/>
          </p:nvSpPr>
          <p:spPr>
            <a:xfrm>
              <a:off x="858416" y="4500351"/>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6</a:t>
              </a:r>
            </a:p>
          </p:txBody>
        </p:sp>
        <p:sp>
          <p:nvSpPr>
            <p:cNvPr id="16" name="CuadroTexto 15">
              <a:extLst>
                <a:ext uri="{FF2B5EF4-FFF2-40B4-BE49-F238E27FC236}">
                  <a16:creationId xmlns:a16="http://schemas.microsoft.com/office/drawing/2014/main" id="{489C28D7-CD19-30AA-E213-6E39020CE7A5}"/>
                </a:ext>
              </a:extLst>
            </p:cNvPr>
            <p:cNvSpPr txBox="1"/>
            <p:nvPr/>
          </p:nvSpPr>
          <p:spPr>
            <a:xfrm>
              <a:off x="858416" y="4808260"/>
              <a:ext cx="10720873" cy="369332"/>
            </a:xfrm>
            <a:prstGeom prst="rect">
              <a:avLst/>
            </a:prstGeom>
            <a:noFill/>
          </p:spPr>
          <p:txBody>
            <a:bodyPr wrap="square" rtlCol="0">
              <a:spAutoFit/>
            </a:bodyPr>
            <a:lstStyle/>
            <a:p>
              <a:r>
                <a:rPr lang="es-ES" dirty="0"/>
                <a:t>Exposición del trabajo</a:t>
              </a:r>
            </a:p>
          </p:txBody>
        </p:sp>
      </p:grpSp>
      <p:grpSp>
        <p:nvGrpSpPr>
          <p:cNvPr id="20" name="Grupo 19">
            <a:extLst>
              <a:ext uri="{FF2B5EF4-FFF2-40B4-BE49-F238E27FC236}">
                <a16:creationId xmlns:a16="http://schemas.microsoft.com/office/drawing/2014/main" id="{E392D333-E3BF-C8D4-845F-98A42EF2B0AE}"/>
              </a:ext>
            </a:extLst>
          </p:cNvPr>
          <p:cNvGrpSpPr/>
          <p:nvPr/>
        </p:nvGrpSpPr>
        <p:grpSpPr>
          <a:xfrm>
            <a:off x="867742" y="2360334"/>
            <a:ext cx="10720873" cy="954240"/>
            <a:chOff x="858416" y="1906555"/>
            <a:chExt cx="10720873" cy="954240"/>
          </a:xfrm>
        </p:grpSpPr>
        <p:sp>
          <p:nvSpPr>
            <p:cNvPr id="21" name="CuadroTexto 20">
              <a:extLst>
                <a:ext uri="{FF2B5EF4-FFF2-40B4-BE49-F238E27FC236}">
                  <a16:creationId xmlns:a16="http://schemas.microsoft.com/office/drawing/2014/main" id="{BA56178D-550E-6162-AE5F-B8D3739B5605}"/>
                </a:ext>
              </a:extLst>
            </p:cNvPr>
            <p:cNvSpPr txBox="1"/>
            <p:nvPr/>
          </p:nvSpPr>
          <p:spPr>
            <a:xfrm>
              <a:off x="858416" y="1906555"/>
              <a:ext cx="2084225" cy="400110"/>
            </a:xfrm>
            <a:prstGeom prst="rect">
              <a:avLst/>
            </a:prstGeom>
            <a:noFill/>
          </p:spPr>
          <p:txBody>
            <a:bodyPr wrap="none" rtlCol="0">
              <a:spAutoFit/>
            </a:bodyPr>
            <a:lstStyle/>
            <a:p>
              <a:r>
                <a:rPr lang="es-ES" sz="2000" b="1" dirty="0">
                  <a:solidFill>
                    <a:schemeClr val="accent1">
                      <a:lumMod val="40000"/>
                      <a:lumOff val="60000"/>
                    </a:schemeClr>
                  </a:solidFill>
                </a:rPr>
                <a:t>ACTIVIDAD 3</a:t>
              </a:r>
            </a:p>
          </p:txBody>
        </p:sp>
        <p:sp>
          <p:nvSpPr>
            <p:cNvPr id="22" name="CuadroTexto 21">
              <a:extLst>
                <a:ext uri="{FF2B5EF4-FFF2-40B4-BE49-F238E27FC236}">
                  <a16:creationId xmlns:a16="http://schemas.microsoft.com/office/drawing/2014/main" id="{157106BF-2BC2-FF31-B13E-D6C946A26808}"/>
                </a:ext>
              </a:extLst>
            </p:cNvPr>
            <p:cNvSpPr txBox="1"/>
            <p:nvPr/>
          </p:nvSpPr>
          <p:spPr>
            <a:xfrm>
              <a:off x="858416" y="2214464"/>
              <a:ext cx="10720873" cy="646331"/>
            </a:xfrm>
            <a:prstGeom prst="rect">
              <a:avLst/>
            </a:prstGeom>
            <a:noFill/>
          </p:spPr>
          <p:txBody>
            <a:bodyPr wrap="square" rtlCol="0">
              <a:spAutoFit/>
            </a:bodyPr>
            <a:lstStyle/>
            <a:p>
              <a:pPr algn="just"/>
              <a:r>
                <a:rPr lang="es-ES" dirty="0"/>
                <a:t>Búsqueda de información sobre herencia del color de los ojos (genes implicados, niveles de pigmentos, etc.) y diseño y resolución de problemas sencillos.</a:t>
              </a:r>
            </a:p>
          </p:txBody>
        </p:sp>
      </p:grpSp>
    </p:spTree>
    <p:extLst>
      <p:ext uri="{BB962C8B-B14F-4D97-AF65-F5344CB8AC3E}">
        <p14:creationId xmlns:p14="http://schemas.microsoft.com/office/powerpoint/2010/main" val="142540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8A060CC-C411-A22A-00FE-CE61FD6125C1}"/>
              </a:ext>
            </a:extLst>
          </p:cNvPr>
          <p:cNvSpPr txBox="1"/>
          <p:nvPr/>
        </p:nvSpPr>
        <p:spPr>
          <a:xfrm>
            <a:off x="862021" y="1595021"/>
            <a:ext cx="10720873" cy="5262979"/>
          </a:xfrm>
          <a:prstGeom prst="rect">
            <a:avLst/>
          </a:prstGeom>
          <a:noFill/>
        </p:spPr>
        <p:txBody>
          <a:bodyPr wrap="square" rtlCol="0">
            <a:spAutoFit/>
          </a:bodyPr>
          <a:lstStyle/>
          <a:p>
            <a:pPr algn="just"/>
            <a:endParaRPr lang="es-ES" dirty="0"/>
          </a:p>
          <a:p>
            <a:pPr algn="just"/>
            <a:r>
              <a:rPr lang="es-ES" b="1" dirty="0">
                <a:solidFill>
                  <a:srgbClr val="00B0F0"/>
                </a:solidFill>
              </a:rPr>
              <a:t>CRITERIOS DE EVALUACIÓN:</a:t>
            </a:r>
          </a:p>
          <a:p>
            <a:pPr algn="just"/>
            <a:r>
              <a:rPr lang="es-ES" sz="2000" dirty="0">
                <a:effectLst/>
                <a:latin typeface="Calibri" panose="020F0502020204030204" pitchFamily="34" charset="0"/>
                <a:ea typeface="Calibri" panose="020F0502020204030204" pitchFamily="34" charset="0"/>
              </a:rPr>
              <a:t>2.1 Resolver cuestiones y profundizar en aspectos biológicos y geológicos localizando, seleccionando, organizando y analizando críticamente la información de distintas fuentes y citándolas con respeto por la propiedad intelectual.</a:t>
            </a:r>
          </a:p>
          <a:p>
            <a:pPr algn="just"/>
            <a:endParaRPr lang="es-ES" sz="2000" dirty="0">
              <a:latin typeface="Calibri" panose="020F0502020204030204" pitchFamily="34" charset="0"/>
              <a:ea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rPr>
              <a:t>2.2. </a:t>
            </a:r>
            <a:r>
              <a:rPr lang="es-ES" sz="2000" dirty="0">
                <a:effectLst/>
                <a:latin typeface="Calibri" panose="020F0502020204030204" pitchFamily="34" charset="0"/>
                <a:ea typeface="Calibri" panose="020F0502020204030204" pitchFamily="34" charset="0"/>
                <a:cs typeface="Arial" panose="020B0604020202020204" pitchFamily="34" charset="0"/>
              </a:rPr>
              <a:t>Contrastar la veracidad de la información sobre temas biológicos y geológicos o trabajos científicos, utilizando fuentes fiables y adoptando una actitud crítica y escéptica hacia informaciones sin una base científica como pseudociencias, teorías conspiratorias, creencias infundadas, bulos, etc.</a:t>
            </a:r>
            <a:endParaRPr lang="es-ES" sz="2000" dirty="0">
              <a:effectLst/>
              <a:latin typeface="Calibri" panose="020F0502020204030204" pitchFamily="34" charset="0"/>
              <a:ea typeface="Calibri" panose="020F0502020204030204" pitchFamily="34" charset="0"/>
            </a:endParaRPr>
          </a:p>
          <a:p>
            <a:pPr algn="just"/>
            <a:endParaRPr lang="es-ES" sz="2000" dirty="0">
              <a:effectLst/>
              <a:latin typeface="Calibri" panose="020F0502020204030204" pitchFamily="34" charset="0"/>
              <a:ea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rPr>
              <a:t>4.1. Resolver problemas, crear modelos o dar explicación a procesos biológicos o geológicos utilizando conocimientos, datos e información proporcionados por el profesorado, el razonamiento lógico, el pensamiento computacional o los recursos digitales.</a:t>
            </a:r>
          </a:p>
          <a:p>
            <a:pPr algn="just"/>
            <a:endParaRPr lang="es-ES" sz="2000" dirty="0">
              <a:effectLst/>
              <a:latin typeface="Calibri" panose="020F0502020204030204" pitchFamily="34" charset="0"/>
              <a:ea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cs typeface="Arial" panose="020B0604020202020204" pitchFamily="34" charset="0"/>
              </a:rPr>
              <a:t>4.2. Analizar críticamente la solución a un problema sobre fenómenos biológicos y geológicos aportando datos o informaciones científicas veraces cambiando los procedimientos utilizados o las conclusiones si dicha solución no fuese viable o ante nuevos datos aportados con posterioridad.</a:t>
            </a:r>
            <a:endParaRPr lang="es-ES" sz="2000" b="1" dirty="0">
              <a:solidFill>
                <a:srgbClr val="00B0F0"/>
              </a:solidFill>
            </a:endParaRPr>
          </a:p>
        </p:txBody>
      </p:sp>
      <p:graphicFrame>
        <p:nvGraphicFramePr>
          <p:cNvPr id="2" name="Tabla 1">
            <a:extLst>
              <a:ext uri="{FF2B5EF4-FFF2-40B4-BE49-F238E27FC236}">
                <a16:creationId xmlns:a16="http://schemas.microsoft.com/office/drawing/2014/main" id="{DF332E86-A814-536B-D0BB-645ED9170AFE}"/>
              </a:ext>
            </a:extLst>
          </p:cNvPr>
          <p:cNvGraphicFramePr>
            <a:graphicFrameLocks noGrp="1"/>
          </p:cNvGraphicFramePr>
          <p:nvPr>
            <p:extLst>
              <p:ext uri="{D42A27DB-BD31-4B8C-83A1-F6EECF244321}">
                <p14:modId xmlns:p14="http://schemas.microsoft.com/office/powerpoint/2010/main" val="2365188395"/>
              </p:ext>
            </p:extLst>
          </p:nvPr>
        </p:nvGraphicFramePr>
        <p:xfrm>
          <a:off x="862022" y="150563"/>
          <a:ext cx="10720872" cy="1463040"/>
        </p:xfrm>
        <a:graphic>
          <a:graphicData uri="http://schemas.openxmlformats.org/drawingml/2006/table">
            <a:tbl>
              <a:tblPr firstRow="1" bandRow="1">
                <a:tableStyleId>{5C22544A-7EE6-4342-B048-85BDC9FD1C3A}</a:tableStyleId>
              </a:tblPr>
              <a:tblGrid>
                <a:gridCol w="10720872">
                  <a:extLst>
                    <a:ext uri="{9D8B030D-6E8A-4147-A177-3AD203B41FA5}">
                      <a16:colId xmlns:a16="http://schemas.microsoft.com/office/drawing/2014/main" val="3844936239"/>
                    </a:ext>
                  </a:extLst>
                </a:gridCol>
              </a:tblGrid>
              <a:tr h="341476">
                <a:tc>
                  <a:txBody>
                    <a:bodyPr/>
                    <a:lstStyle/>
                    <a:p>
                      <a:r>
                        <a:rPr lang="es-ES" dirty="0"/>
                        <a:t>ACTIVIDAD 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Búsqueda de información y realización de ejercicios sencillos sobre la herencia de caracteres mendelianos, basados en la herencia denominada “dominancia – recesividad”, diferenciando caracteres ligados al sexo de caracteres ligados a cromosomas somáticos.</a:t>
                      </a:r>
                    </a:p>
                  </a:txBody>
                  <a:tcPr/>
                </a:tc>
                <a:extLst>
                  <a:ext uri="{0D108BD9-81ED-4DB2-BD59-A6C34878D82A}">
                    <a16:rowId xmlns:a16="http://schemas.microsoft.com/office/drawing/2014/main" val="1792940090"/>
                  </a:ext>
                </a:extLst>
              </a:tr>
            </a:tbl>
          </a:graphicData>
        </a:graphic>
      </p:graphicFrame>
    </p:spTree>
    <p:extLst>
      <p:ext uri="{BB962C8B-B14F-4D97-AF65-F5344CB8AC3E}">
        <p14:creationId xmlns:p14="http://schemas.microsoft.com/office/powerpoint/2010/main" val="2244459150"/>
      </p:ext>
    </p:extLst>
  </p:cSld>
  <p:clrMapOvr>
    <a:masterClrMapping/>
  </p:clrMapOvr>
</p:sld>
</file>

<file path=ppt/theme/theme1.xml><?xml version="1.0" encoding="utf-8"?>
<a:theme xmlns:a="http://schemas.openxmlformats.org/drawingml/2006/main" name="TornVTI">
  <a:themeElements>
    <a:clrScheme name="AnalogousFromRegularSeedRightStep">
      <a:dk1>
        <a:srgbClr val="000000"/>
      </a:dk1>
      <a:lt1>
        <a:srgbClr val="FFFFFF"/>
      </a:lt1>
      <a:dk2>
        <a:srgbClr val="382520"/>
      </a:dk2>
      <a:lt2>
        <a:srgbClr val="E8E4E2"/>
      </a:lt2>
      <a:accent1>
        <a:srgbClr val="4D92C3"/>
      </a:accent1>
      <a:accent2>
        <a:srgbClr val="3B4FB1"/>
      </a:accent2>
      <a:accent3>
        <a:srgbClr val="6A4DC3"/>
      </a:accent3>
      <a:accent4>
        <a:srgbClr val="8A3BB1"/>
      </a:accent4>
      <a:accent5>
        <a:srgbClr val="C34DB9"/>
      </a:accent5>
      <a:accent6>
        <a:srgbClr val="B13B76"/>
      </a:accent6>
      <a:hlink>
        <a:srgbClr val="B9713D"/>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269</TotalTime>
  <Words>4158</Words>
  <Application>Microsoft Office PowerPoint</Application>
  <PresentationFormat>Panorámica</PresentationFormat>
  <Paragraphs>220</Paragraphs>
  <Slides>34</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0</vt:i4>
      </vt:variant>
      <vt:variant>
        <vt:lpstr>Títulos de diapositiva</vt:lpstr>
      </vt:variant>
      <vt:variant>
        <vt:i4>34</vt:i4>
      </vt:variant>
    </vt:vector>
  </HeadingPairs>
  <TitlesOfParts>
    <vt:vector size="41" baseType="lpstr">
      <vt:lpstr>ADLaM Display</vt:lpstr>
      <vt:lpstr>Arial</vt:lpstr>
      <vt:lpstr>Calibri</vt:lpstr>
      <vt:lpstr>Times New Roman</vt:lpstr>
      <vt:lpstr>Verdana Pro</vt:lpstr>
      <vt:lpstr>Verdana Pro Cond SemiBold</vt:lpstr>
      <vt:lpstr>TornVTI</vt:lpstr>
      <vt:lpstr>EL COLOR DE MIS OJOS</vt:lpstr>
      <vt:lpstr>Presentación de PowerPoint</vt:lpstr>
      <vt:lpstr>Mi hermana me dice que soy adoptado</vt:lpstr>
      <vt:lpstr>PROYECTO DE GENÉTICA: EL COLOR DE MIS OJOS</vt:lpstr>
      <vt:lpstr>FUNDAMENTACIÓN Y OBJETIVOS</vt:lpstr>
      <vt:lpstr>Presentación de PowerPoint</vt:lpstr>
      <vt:lpstr>ACTIVIDADES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HETEROCROMÍAS (MUTACIONES)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SITUACIÓN DE APRENDIZAJE</dc:title>
  <dc:creator>JESUS OLIVEROS PEREZ</dc:creator>
  <cp:lastModifiedBy>JESUS OLIVEROS PEREZ</cp:lastModifiedBy>
  <cp:revision>61</cp:revision>
  <dcterms:created xsi:type="dcterms:W3CDTF">2023-10-01T17:05:48Z</dcterms:created>
  <dcterms:modified xsi:type="dcterms:W3CDTF">2023-12-11T09:21:04Z</dcterms:modified>
</cp:coreProperties>
</file>